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F84D91-E9BF-475E-BF86-07E1C8FBC69E}" v="1" dt="2026-04-24T23:54:48.2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hzad Samadi" userId="S::behzad.samadi@kavai.com::1c9193e1-abec-4ca5-8059-f402992fdfe9" providerId="AD" clId="Web-{87F84D91-E9BF-475E-BF86-07E1C8FBC69E}"/>
    <pc:docChg chg="modSld">
      <pc:chgData name="Behzad Samadi" userId="S::behzad.samadi@kavai.com::1c9193e1-abec-4ca5-8059-f402992fdfe9" providerId="AD" clId="Web-{87F84D91-E9BF-475E-BF86-07E1C8FBC69E}" dt="2026-04-24T23:54:48.236" v="0" actId="14100"/>
      <pc:docMkLst>
        <pc:docMk/>
      </pc:docMkLst>
      <pc:sldChg chg="modSp">
        <pc:chgData name="Behzad Samadi" userId="S::behzad.samadi@kavai.com::1c9193e1-abec-4ca5-8059-f402992fdfe9" providerId="AD" clId="Web-{87F84D91-E9BF-475E-BF86-07E1C8FBC69E}" dt="2026-04-24T23:54:48.236" v="0" actId="14100"/>
        <pc:sldMkLst>
          <pc:docMk/>
          <pc:sldMk cId="0" sldId="256"/>
        </pc:sldMkLst>
        <pc:spChg chg="mod">
          <ac:chgData name="Behzad Samadi" userId="S::behzad.samadi@kavai.com::1c9193e1-abec-4ca5-8059-f402992fdfe9" providerId="AD" clId="Web-{87F84D91-E9BF-475E-BF86-07E1C8FBC69E}" dt="2026-04-24T23:54:48.236" v="0" actId="14100"/>
          <ac:spMkLst>
            <pc:docMk/>
            <pc:sldMk cId="0" sldId="256"/>
            <ac:spMk id="1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57700" cy="917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827713" y="0"/>
            <a:ext cx="4457700" cy="917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D9201E-B680-4680-A894-548479C252D3}" type="datetimeFigureOut">
              <a:t>24/04/2026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342900" y="2286000"/>
            <a:ext cx="10972800" cy="6172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8700" y="8801100"/>
            <a:ext cx="8229600" cy="72009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7372013"/>
            <a:ext cx="4457700" cy="915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827713" y="17372013"/>
            <a:ext cx="4457700" cy="915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AF766-006A-4A38-A6AD-D9C417E1DDC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1778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B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457200"/>
            <a:ext cx="1459706" cy="3429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4303127" y="495300"/>
            <a:ext cx="2927129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F1F1F8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PROMO / APRIL 2026</a:t>
            </a:r>
            <a:endParaRPr lang="en-US" sz="1800" dirty="0"/>
          </a:p>
        </p:txBody>
      </p:sp>
      <p:sp>
        <p:nvSpPr>
          <p:cNvPr id="4" name="Text 1"/>
          <p:cNvSpPr/>
          <p:nvPr/>
        </p:nvSpPr>
        <p:spPr>
          <a:xfrm>
            <a:off x="1143000" y="1526679"/>
            <a:ext cx="8633460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24" dirty="0">
                <a:solidFill>
                  <a:srgbClr val="A9AA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 AI PLATFORM · KAP V3.2</a:t>
            </a:r>
            <a:endParaRPr lang="en-US" sz="1800" dirty="0"/>
          </a:p>
        </p:txBody>
      </p:sp>
      <p:sp>
        <p:nvSpPr>
          <p:cNvPr id="5" name="Text 2"/>
          <p:cNvSpPr/>
          <p:nvPr/>
        </p:nvSpPr>
        <p:spPr>
          <a:xfrm>
            <a:off x="1143000" y="2414290"/>
            <a:ext cx="8633460" cy="31742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98000"/>
              </a:lnSpc>
              <a:buNone/>
            </a:pPr>
            <a:r>
              <a:rPr lang="en-US" sz="8400" kern="0" spc="-294" dirty="0">
                <a:solidFill>
                  <a:srgbClr val="F1F1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Active Physical Intelligence </a:t>
            </a:r>
            <a:r>
              <a:rPr lang="en-US" sz="8400" kern="0" spc="-294" dirty="0">
                <a:solidFill>
                  <a:srgbClr val="A9AA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™ </a:t>
            </a:r>
            <a:r>
              <a:rPr lang="en-US" sz="8400" kern="0" spc="-294" dirty="0">
                <a:solidFill>
                  <a:srgbClr val="F1F1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asset integrity.</a:t>
            </a:r>
            <a:endParaRPr lang="en-US" sz="8400" dirty="0"/>
          </a:p>
        </p:txBody>
      </p:sp>
      <p:sp>
        <p:nvSpPr>
          <p:cNvPr id="6" name="Text 3"/>
          <p:cNvSpPr/>
          <p:nvPr/>
        </p:nvSpPr>
        <p:spPr>
          <a:xfrm>
            <a:off x="1143000" y="6236196"/>
            <a:ext cx="7652385" cy="1943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5000"/>
              </a:lnSpc>
              <a:buNone/>
            </a:pPr>
            <a:r>
              <a:rPr lang="en-US" sz="3000" kern="0" spc="-45" dirty="0">
                <a:solidFill>
                  <a:srgbClr val="F1F1F8">
                    <a:alpha val="72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first platform to close the loop between what sensors see, what process data says, and what engineering codes require — delivering risk decisions in hours, not weeks.</a:t>
            </a:r>
            <a:endParaRPr lang="en-US" sz="3000" dirty="0"/>
          </a:p>
        </p:txBody>
      </p:sp>
      <p:sp>
        <p:nvSpPr>
          <p:cNvPr id="7" name="Shape 4"/>
          <p:cNvSpPr/>
          <p:nvPr/>
        </p:nvSpPr>
        <p:spPr>
          <a:xfrm>
            <a:off x="1143000" y="8826996"/>
            <a:ext cx="6781056" cy="504825"/>
          </a:xfrm>
          <a:prstGeom prst="roundRect">
            <a:avLst>
              <a:gd name="adj" fmla="val 50000"/>
            </a:avLst>
          </a:prstGeom>
          <a:ln w="9525">
            <a:solidFill>
              <a:srgbClr val="A9AAF5">
                <a:alpha val="40000"/>
              </a:srgbClr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323975" y="8931771"/>
            <a:ext cx="6622538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kern="0" spc="216" dirty="0">
                <a:solidFill>
                  <a:srgbClr val="A9AA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INTEGRITY INTELLIGENCE SYSTEM</a:t>
            </a:r>
            <a:endParaRPr lang="en-US" sz="1800" dirty="0"/>
          </a:p>
        </p:txBody>
      </p:sp>
      <p:sp>
        <p:nvSpPr>
          <p:cNvPr id="9" name="Shape 6"/>
          <p:cNvSpPr/>
          <p:nvPr/>
        </p:nvSpPr>
        <p:spPr>
          <a:xfrm>
            <a:off x="14287500" y="4000500"/>
            <a:ext cx="2857500" cy="2857500"/>
          </a:xfrm>
          <a:prstGeom prst="rect">
            <a:avLst/>
          </a:prstGeom>
          <a:solidFill>
            <a:srgbClr val="8E8FF0">
              <a:alpha val="45000"/>
            </a:srgbClr>
          </a:solidFill>
          <a:ln/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87500" y="4000500"/>
            <a:ext cx="2857500" cy="28575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143000" y="9639300"/>
            <a:ext cx="3765182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F1F1F8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INVESTIGATE &amp; ESCALATE</a:t>
            </a:r>
            <a:endParaRPr lang="en-US" sz="1800" dirty="0"/>
          </a:p>
        </p:txBody>
      </p:sp>
      <p:sp>
        <p:nvSpPr>
          <p:cNvPr id="12" name="Text 8"/>
          <p:cNvSpPr/>
          <p:nvPr/>
        </p:nvSpPr>
        <p:spPr>
          <a:xfrm>
            <a:off x="15425408" y="9639300"/>
            <a:ext cx="1809731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F1F1F8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KAVAI.COM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43000" y="552450"/>
            <a:ext cx="133350" cy="133350"/>
          </a:xfrm>
          <a:prstGeom prst="ellipse">
            <a:avLst/>
          </a:prstGeom>
          <a:solidFill>
            <a:srgbClr val="0A0B1F"/>
          </a:solidFill>
          <a:ln/>
        </p:spPr>
      </p:sp>
      <p:sp>
        <p:nvSpPr>
          <p:cNvPr id="3" name="Text 1"/>
          <p:cNvSpPr/>
          <p:nvPr/>
        </p:nvSpPr>
        <p:spPr>
          <a:xfrm>
            <a:off x="1409700" y="457200"/>
            <a:ext cx="1828205" cy="3619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950" b="1" kern="0" spc="-19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 AI Platform</a:t>
            </a:r>
            <a:endParaRPr lang="en-US" sz="1950" dirty="0"/>
          </a:p>
        </p:txBody>
      </p:sp>
      <p:sp>
        <p:nvSpPr>
          <p:cNvPr id="4" name="Text 2"/>
          <p:cNvSpPr/>
          <p:nvPr/>
        </p:nvSpPr>
        <p:spPr>
          <a:xfrm>
            <a:off x="14248209" y="485775"/>
            <a:ext cx="2983694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 / SAVINGS MODEL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143000" y="952500"/>
            <a:ext cx="14716125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24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SAVINGS MODEL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143000" y="1535311"/>
            <a:ext cx="14716125" cy="6140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4200" kern="0" spc="-42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$5–15M/yr recurring. $20M+ with performance.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1143000" y="2339876"/>
            <a:ext cx="13735050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5000"/>
              </a:lnSpc>
              <a:buNone/>
            </a:pPr>
            <a:r>
              <a:rPr lang="en-US" sz="2100" kern="0" spc="-31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each pain point: what KAP delivers, the reduction, and the evidence underwriting it.</a:t>
            </a:r>
            <a:endParaRPr lang="en-US" sz="2100" dirty="0"/>
          </a:p>
        </p:txBody>
      </p:sp>
      <p:sp>
        <p:nvSpPr>
          <p:cNvPr id="8" name="Shape 6"/>
          <p:cNvSpPr/>
          <p:nvPr/>
        </p:nvSpPr>
        <p:spPr>
          <a:xfrm>
            <a:off x="1143000" y="3420963"/>
            <a:ext cx="16002000" cy="9525"/>
          </a:xfrm>
          <a:prstGeom prst="rect">
            <a:avLst/>
          </a:prstGeom>
          <a:solidFill>
            <a:srgbClr val="D5D5DE"/>
          </a:solidFill>
          <a:ln/>
        </p:spPr>
      </p:sp>
      <p:sp>
        <p:nvSpPr>
          <p:cNvPr id="9" name="Text 7"/>
          <p:cNvSpPr/>
          <p:nvPr/>
        </p:nvSpPr>
        <p:spPr>
          <a:xfrm>
            <a:off x="1143000" y="3054251"/>
            <a:ext cx="4754118" cy="2619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350" kern="0" spc="216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CATEGORY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134100" y="3054251"/>
            <a:ext cx="3256949" cy="2619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350" kern="0" spc="216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INDUSTRY BASELINE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9666089" y="3054251"/>
            <a:ext cx="2046684" cy="2619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350" b="1" kern="0" spc="216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KAP SAVING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12017573" y="3054251"/>
            <a:ext cx="2789099" cy="2619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350" kern="0" spc="216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REDUCTION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15095339" y="3054251"/>
            <a:ext cx="2125861" cy="2619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350" kern="0" spc="216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EVIDENCE</a:t>
            </a:r>
            <a:endParaRPr lang="en-US" sz="1350" dirty="0"/>
          </a:p>
        </p:txBody>
      </p:sp>
      <p:sp>
        <p:nvSpPr>
          <p:cNvPr id="14" name="Shape 12"/>
          <p:cNvSpPr/>
          <p:nvPr/>
        </p:nvSpPr>
        <p:spPr>
          <a:xfrm>
            <a:off x="1143000" y="3935313"/>
            <a:ext cx="1600200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15" name="Text 13"/>
          <p:cNvSpPr/>
          <p:nvPr/>
        </p:nvSpPr>
        <p:spPr>
          <a:xfrm>
            <a:off x="1143000" y="3525738"/>
            <a:ext cx="4754118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Routine inspection optimisation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134100" y="3525738"/>
            <a:ext cx="3256949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$5–8M/yr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9666089" y="3525738"/>
            <a:ext cx="2046684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$1–2M/yr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2017573" y="3525738"/>
            <a:ext cx="2789099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20–25%</a:t>
            </a:r>
            <a:endParaRPr lang="en-US" sz="1800" dirty="0"/>
          </a:p>
        </p:txBody>
      </p:sp>
      <p:sp>
        <p:nvSpPr>
          <p:cNvPr id="19" name="Shape 17"/>
          <p:cNvSpPr/>
          <p:nvPr/>
        </p:nvSpPr>
        <p:spPr>
          <a:xfrm>
            <a:off x="15095339" y="3554313"/>
            <a:ext cx="1147018" cy="228600"/>
          </a:xfrm>
          <a:prstGeom prst="roundRect">
            <a:avLst>
              <a:gd name="adj" fmla="val 12500"/>
            </a:avLst>
          </a:prstGeom>
          <a:ln w="9525">
            <a:solidFill>
              <a:srgbClr val="0A0B1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5181064" y="3592413"/>
            <a:ext cx="1051768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147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CONFIRMED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1143000" y="4449663"/>
            <a:ext cx="1600200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22" name="Text 20"/>
          <p:cNvSpPr/>
          <p:nvPr/>
        </p:nvSpPr>
        <p:spPr>
          <a:xfrm>
            <a:off x="1143000" y="4040088"/>
            <a:ext cx="4754118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Turnaround scope &amp; overrun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6134100" y="4040088"/>
            <a:ext cx="3256949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$150–250M/TA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9666089" y="4040088"/>
            <a:ext cx="2046684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$1–5M/yr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12017573" y="4040088"/>
            <a:ext cx="2789099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5–10% annualised</a:t>
            </a:r>
            <a:endParaRPr lang="en-US" sz="1800" dirty="0"/>
          </a:p>
        </p:txBody>
      </p:sp>
      <p:sp>
        <p:nvSpPr>
          <p:cNvPr id="26" name="Shape 24"/>
          <p:cNvSpPr/>
          <p:nvPr/>
        </p:nvSpPr>
        <p:spPr>
          <a:xfrm>
            <a:off x="15095339" y="4068663"/>
            <a:ext cx="895052" cy="228600"/>
          </a:xfrm>
          <a:prstGeom prst="roundRect">
            <a:avLst>
              <a:gd name="adj" fmla="val 12500"/>
            </a:avLst>
          </a:prstGeom>
          <a:ln w="9525">
            <a:solidFill>
              <a:srgbClr val="00A37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5181064" y="4106763"/>
            <a:ext cx="799802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147" dirty="0">
                <a:solidFill>
                  <a:srgbClr val="00A3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DERIVED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1143000" y="4459188"/>
            <a:ext cx="16002000" cy="514350"/>
          </a:xfrm>
          <a:prstGeom prst="rect">
            <a:avLst/>
          </a:prstGeom>
          <a:solidFill>
            <a:srgbClr val="0A0B1F">
              <a:alpha val="6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1143000" y="4964013"/>
            <a:ext cx="1600200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30" name="Text 28"/>
          <p:cNvSpPr/>
          <p:nvPr/>
        </p:nvSpPr>
        <p:spPr>
          <a:xfrm>
            <a:off x="1143000" y="4554438"/>
            <a:ext cx="4754118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Unplanned downtime prevention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6134100" y="4554438"/>
            <a:ext cx="3256949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$3–15M/yr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9666089" y="4554438"/>
            <a:ext cx="2046684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$3–15M/yr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12017573" y="4554438"/>
            <a:ext cx="2789099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Significant</a:t>
            </a:r>
            <a:endParaRPr lang="en-US" sz="1800" dirty="0"/>
          </a:p>
        </p:txBody>
      </p:sp>
      <p:sp>
        <p:nvSpPr>
          <p:cNvPr id="34" name="Shape 32"/>
          <p:cNvSpPr/>
          <p:nvPr/>
        </p:nvSpPr>
        <p:spPr>
          <a:xfrm>
            <a:off x="15095339" y="4583013"/>
            <a:ext cx="895052" cy="228600"/>
          </a:xfrm>
          <a:prstGeom prst="roundRect">
            <a:avLst>
              <a:gd name="adj" fmla="val 12500"/>
            </a:avLst>
          </a:prstGeom>
          <a:ln w="9525">
            <a:solidFill>
              <a:srgbClr val="00A37A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15181064" y="4621113"/>
            <a:ext cx="799802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147" dirty="0">
                <a:solidFill>
                  <a:srgbClr val="00A3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DERIVED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1143000" y="5478363"/>
            <a:ext cx="1600200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37" name="Text 35"/>
          <p:cNvSpPr/>
          <p:nvPr/>
        </p:nvSpPr>
        <p:spPr>
          <a:xfrm>
            <a:off x="1143000" y="5068788"/>
            <a:ext cx="4754118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LDAR optimisation (OGI stack)</a:t>
            </a:r>
            <a:endParaRPr lang="en-US" sz="1800" dirty="0"/>
          </a:p>
        </p:txBody>
      </p:sp>
      <p:sp>
        <p:nvSpPr>
          <p:cNvPr id="38" name="Text 36"/>
          <p:cNvSpPr/>
          <p:nvPr/>
        </p:nvSpPr>
        <p:spPr>
          <a:xfrm>
            <a:off x="6134100" y="5068788"/>
            <a:ext cx="3256949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$0.5–1M+/yr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9666089" y="5068788"/>
            <a:ext cx="2046684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$0.5–1M/yr</a:t>
            </a:r>
            <a:endParaRPr lang="en-US" sz="1800" dirty="0"/>
          </a:p>
        </p:txBody>
      </p:sp>
      <p:sp>
        <p:nvSpPr>
          <p:cNvPr id="40" name="Text 38"/>
          <p:cNvSpPr/>
          <p:nvPr/>
        </p:nvSpPr>
        <p:spPr>
          <a:xfrm>
            <a:off x="12017573" y="5068788"/>
            <a:ext cx="2789099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Material</a:t>
            </a:r>
            <a:endParaRPr lang="en-US" sz="1800" dirty="0"/>
          </a:p>
        </p:txBody>
      </p:sp>
      <p:sp>
        <p:nvSpPr>
          <p:cNvPr id="41" name="Shape 39"/>
          <p:cNvSpPr/>
          <p:nvPr/>
        </p:nvSpPr>
        <p:spPr>
          <a:xfrm>
            <a:off x="15095339" y="5097363"/>
            <a:ext cx="895052" cy="228600"/>
          </a:xfrm>
          <a:prstGeom prst="roundRect">
            <a:avLst>
              <a:gd name="adj" fmla="val 12500"/>
            </a:avLst>
          </a:prstGeom>
          <a:ln w="9525">
            <a:solidFill>
              <a:srgbClr val="00A37A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15181064" y="5135463"/>
            <a:ext cx="799802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147" dirty="0">
                <a:solidFill>
                  <a:srgbClr val="00A3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DERIVED</a:t>
            </a:r>
            <a:endParaRPr lang="en-US" sz="1050" dirty="0"/>
          </a:p>
        </p:txBody>
      </p:sp>
      <p:sp>
        <p:nvSpPr>
          <p:cNvPr id="43" name="Shape 41"/>
          <p:cNvSpPr/>
          <p:nvPr/>
        </p:nvSpPr>
        <p:spPr>
          <a:xfrm>
            <a:off x="1143000" y="5992713"/>
            <a:ext cx="1600200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44" name="Text 42"/>
          <p:cNvSpPr/>
          <p:nvPr/>
        </p:nvSpPr>
        <p:spPr>
          <a:xfrm>
            <a:off x="1143000" y="5583138"/>
            <a:ext cx="4754118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Insurance premium reduction</a:t>
            </a:r>
            <a:endParaRPr lang="en-US" sz="1800" dirty="0"/>
          </a:p>
        </p:txBody>
      </p:sp>
      <p:sp>
        <p:nvSpPr>
          <p:cNvPr id="45" name="Text 43"/>
          <p:cNvSpPr/>
          <p:nvPr/>
        </p:nvSpPr>
        <p:spPr>
          <a:xfrm>
            <a:off x="6134100" y="5583138"/>
            <a:ext cx="3256949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$5–15M/yr</a:t>
            </a:r>
            <a:endParaRPr lang="en-US" sz="1800" dirty="0"/>
          </a:p>
        </p:txBody>
      </p:sp>
      <p:sp>
        <p:nvSpPr>
          <p:cNvPr id="46" name="Text 44"/>
          <p:cNvSpPr/>
          <p:nvPr/>
        </p:nvSpPr>
        <p:spPr>
          <a:xfrm>
            <a:off x="9666089" y="5583138"/>
            <a:ext cx="2046684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Directional</a:t>
            </a:r>
            <a:endParaRPr lang="en-US" sz="1800" dirty="0"/>
          </a:p>
        </p:txBody>
      </p:sp>
      <p:sp>
        <p:nvSpPr>
          <p:cNvPr id="47" name="Text 45"/>
          <p:cNvSpPr/>
          <p:nvPr/>
        </p:nvSpPr>
        <p:spPr>
          <a:xfrm>
            <a:off x="12017573" y="5583138"/>
            <a:ext cx="2789099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renewal</a:t>
            </a:r>
            <a:endParaRPr lang="en-US" sz="1800" dirty="0"/>
          </a:p>
        </p:txBody>
      </p:sp>
      <p:sp>
        <p:nvSpPr>
          <p:cNvPr id="48" name="Shape 46"/>
          <p:cNvSpPr/>
          <p:nvPr/>
        </p:nvSpPr>
        <p:spPr>
          <a:xfrm>
            <a:off x="15095339" y="5611713"/>
            <a:ext cx="977801" cy="228600"/>
          </a:xfrm>
          <a:prstGeom prst="roundRect">
            <a:avLst>
              <a:gd name="adj" fmla="val 12500"/>
            </a:avLst>
          </a:prstGeom>
          <a:ln w="9525">
            <a:solidFill>
              <a:srgbClr val="D5D5DE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15181064" y="5649813"/>
            <a:ext cx="882551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147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ESTIMATE</a:t>
            </a:r>
            <a:endParaRPr lang="en-US" sz="1050" dirty="0"/>
          </a:p>
        </p:txBody>
      </p:sp>
      <p:sp>
        <p:nvSpPr>
          <p:cNvPr id="50" name="Shape 48"/>
          <p:cNvSpPr/>
          <p:nvPr/>
        </p:nvSpPr>
        <p:spPr>
          <a:xfrm>
            <a:off x="1143000" y="6507063"/>
            <a:ext cx="1600200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51" name="Text 49"/>
          <p:cNvSpPr/>
          <p:nvPr/>
        </p:nvSpPr>
        <p:spPr>
          <a:xfrm>
            <a:off x="1143000" y="6097488"/>
            <a:ext cx="4754118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Environmental fines avoidance</a:t>
            </a:r>
            <a:endParaRPr lang="en-US" sz="1800" dirty="0"/>
          </a:p>
        </p:txBody>
      </p:sp>
      <p:sp>
        <p:nvSpPr>
          <p:cNvPr id="52" name="Text 50"/>
          <p:cNvSpPr/>
          <p:nvPr/>
        </p:nvSpPr>
        <p:spPr>
          <a:xfrm>
            <a:off x="6134100" y="6097488"/>
            <a:ext cx="3256949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$1–15M+/event</a:t>
            </a:r>
            <a:endParaRPr lang="en-US" sz="1800" dirty="0"/>
          </a:p>
        </p:txBody>
      </p:sp>
      <p:sp>
        <p:nvSpPr>
          <p:cNvPr id="53" name="Text 51"/>
          <p:cNvSpPr/>
          <p:nvPr/>
        </p:nvSpPr>
        <p:spPr>
          <a:xfrm>
            <a:off x="9666089" y="6097488"/>
            <a:ext cx="2046684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Fewer Tier-1</a:t>
            </a:r>
            <a:endParaRPr lang="en-US" sz="1800" dirty="0"/>
          </a:p>
        </p:txBody>
      </p:sp>
      <p:sp>
        <p:nvSpPr>
          <p:cNvPr id="54" name="Text 52"/>
          <p:cNvSpPr/>
          <p:nvPr/>
        </p:nvSpPr>
        <p:spPr>
          <a:xfrm>
            <a:off x="12017573" y="6097488"/>
            <a:ext cx="2789099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30%+ fewer</a:t>
            </a:r>
            <a:endParaRPr lang="en-US" sz="1800" dirty="0"/>
          </a:p>
        </p:txBody>
      </p:sp>
      <p:sp>
        <p:nvSpPr>
          <p:cNvPr id="55" name="Shape 53"/>
          <p:cNvSpPr/>
          <p:nvPr/>
        </p:nvSpPr>
        <p:spPr>
          <a:xfrm>
            <a:off x="15095339" y="6126063"/>
            <a:ext cx="895052" cy="228600"/>
          </a:xfrm>
          <a:prstGeom prst="roundRect">
            <a:avLst>
              <a:gd name="adj" fmla="val 12500"/>
            </a:avLst>
          </a:prstGeom>
          <a:ln w="9525">
            <a:solidFill>
              <a:srgbClr val="00A37A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15181064" y="6164163"/>
            <a:ext cx="799802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147" dirty="0">
                <a:solidFill>
                  <a:srgbClr val="00A3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DERIVED</a:t>
            </a:r>
            <a:endParaRPr lang="en-US" sz="1050" dirty="0"/>
          </a:p>
        </p:txBody>
      </p:sp>
      <p:sp>
        <p:nvSpPr>
          <p:cNvPr id="57" name="Shape 55"/>
          <p:cNvSpPr/>
          <p:nvPr/>
        </p:nvSpPr>
        <p:spPr>
          <a:xfrm>
            <a:off x="1143000" y="6516588"/>
            <a:ext cx="16002000" cy="509587"/>
          </a:xfrm>
          <a:prstGeom prst="rect">
            <a:avLst/>
          </a:prstGeom>
          <a:solidFill>
            <a:srgbClr val="0A0B1F">
              <a:alpha val="6000"/>
            </a:srgbClr>
          </a:solidFill>
          <a:ln/>
        </p:spPr>
      </p:sp>
      <p:sp>
        <p:nvSpPr>
          <p:cNvPr id="58" name="Text 56"/>
          <p:cNvSpPr/>
          <p:nvPr/>
        </p:nvSpPr>
        <p:spPr>
          <a:xfrm>
            <a:off x="1143000" y="6611838"/>
            <a:ext cx="4754118" cy="3190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RCA &amp; decision latency</a:t>
            </a:r>
            <a:endParaRPr lang="en-US" sz="1800" dirty="0"/>
          </a:p>
        </p:txBody>
      </p:sp>
      <p:sp>
        <p:nvSpPr>
          <p:cNvPr id="59" name="Text 57"/>
          <p:cNvSpPr/>
          <p:nvPr/>
        </p:nvSpPr>
        <p:spPr>
          <a:xfrm>
            <a:off x="6134100" y="6611838"/>
            <a:ext cx="3256949" cy="3571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$1.2–3M/day</a:t>
            </a:r>
            <a:endParaRPr lang="en-US" sz="1800" dirty="0"/>
          </a:p>
        </p:txBody>
      </p:sp>
      <p:sp>
        <p:nvSpPr>
          <p:cNvPr id="60" name="Text 58"/>
          <p:cNvSpPr/>
          <p:nvPr/>
        </p:nvSpPr>
        <p:spPr>
          <a:xfrm>
            <a:off x="9666089" y="6611838"/>
            <a:ext cx="2046684" cy="3571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$2–10M/yr</a:t>
            </a:r>
            <a:endParaRPr lang="en-US" sz="1800" dirty="0"/>
          </a:p>
        </p:txBody>
      </p:sp>
      <p:sp>
        <p:nvSpPr>
          <p:cNvPr id="61" name="Text 59"/>
          <p:cNvSpPr/>
          <p:nvPr/>
        </p:nvSpPr>
        <p:spPr>
          <a:xfrm>
            <a:off x="12017573" y="6611838"/>
            <a:ext cx="2789099" cy="3571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5–10 days</a:t>
            </a:r>
            <a:endParaRPr lang="en-US" sz="1800" dirty="0"/>
          </a:p>
        </p:txBody>
      </p:sp>
      <p:sp>
        <p:nvSpPr>
          <p:cNvPr id="62" name="Shape 60"/>
          <p:cNvSpPr/>
          <p:nvPr/>
        </p:nvSpPr>
        <p:spPr>
          <a:xfrm>
            <a:off x="15095339" y="6640413"/>
            <a:ext cx="1147018" cy="228600"/>
          </a:xfrm>
          <a:prstGeom prst="roundRect">
            <a:avLst>
              <a:gd name="adj" fmla="val 12500"/>
            </a:avLst>
          </a:prstGeom>
          <a:ln w="9525">
            <a:solidFill>
              <a:srgbClr val="0A0B1F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15181064" y="6678513"/>
            <a:ext cx="1051768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147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CONFIRMED</a:t>
            </a:r>
            <a:endParaRPr lang="en-US" sz="1050" dirty="0"/>
          </a:p>
        </p:txBody>
      </p:sp>
      <p:sp>
        <p:nvSpPr>
          <p:cNvPr id="64" name="Shape 62"/>
          <p:cNvSpPr/>
          <p:nvPr/>
        </p:nvSpPr>
        <p:spPr>
          <a:xfrm>
            <a:off x="1143000" y="7967811"/>
            <a:ext cx="38100" cy="1080939"/>
          </a:xfrm>
          <a:prstGeom prst="rect">
            <a:avLst/>
          </a:prstGeom>
          <a:solidFill>
            <a:srgbClr val="0A0B1F"/>
          </a:solidFill>
          <a:ln/>
        </p:spPr>
      </p:sp>
      <p:sp>
        <p:nvSpPr>
          <p:cNvPr id="65" name="Text 63"/>
          <p:cNvSpPr/>
          <p:nvPr/>
        </p:nvSpPr>
        <p:spPr>
          <a:xfrm>
            <a:off x="1447800" y="8120211"/>
            <a:ext cx="12039017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288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ANNUAL VALUE TARGET</a:t>
            </a:r>
            <a:endParaRPr lang="en-US" sz="1800" dirty="0"/>
          </a:p>
        </p:txBody>
      </p:sp>
      <p:sp>
        <p:nvSpPr>
          <p:cNvPr id="66" name="Text 64"/>
          <p:cNvSpPr/>
          <p:nvPr/>
        </p:nvSpPr>
        <p:spPr>
          <a:xfrm>
            <a:off x="1447800" y="8512522"/>
            <a:ext cx="12039017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95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$5–15M recurring · up to $20M+ with performance</a:t>
            </a:r>
            <a:endParaRPr lang="en-US" sz="1950" dirty="0"/>
          </a:p>
        </p:txBody>
      </p:sp>
      <p:sp>
        <p:nvSpPr>
          <p:cNvPr id="67" name="Text 65"/>
          <p:cNvSpPr/>
          <p:nvPr/>
        </p:nvSpPr>
        <p:spPr>
          <a:xfrm>
            <a:off x="13337846" y="8120211"/>
            <a:ext cx="3540454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lnSpc>
                <a:spcPct val="155000"/>
              </a:lnSpc>
              <a:buNone/>
            </a:pPr>
            <a:r>
              <a:rPr lang="en-US" sz="1800" kern="0" spc="288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INVESTMENT / PAYBACK</a:t>
            </a:r>
            <a:endParaRPr lang="en-US" sz="1800" dirty="0"/>
          </a:p>
        </p:txBody>
      </p:sp>
      <p:sp>
        <p:nvSpPr>
          <p:cNvPr id="68" name="Text 66"/>
          <p:cNvSpPr/>
          <p:nvPr/>
        </p:nvSpPr>
        <p:spPr>
          <a:xfrm>
            <a:off x="13337846" y="8512522"/>
            <a:ext cx="3540454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lnSpc>
                <a:spcPct val="155000"/>
              </a:lnSpc>
              <a:buNone/>
            </a:pPr>
            <a:r>
              <a:rPr lang="en-US" sz="195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~$1.5M · 12–18 months</a:t>
            </a:r>
            <a:endParaRPr lang="en-US" sz="1950" dirty="0"/>
          </a:p>
        </p:txBody>
      </p:sp>
      <p:sp>
        <p:nvSpPr>
          <p:cNvPr id="69" name="Text 67"/>
          <p:cNvSpPr/>
          <p:nvPr/>
        </p:nvSpPr>
        <p:spPr>
          <a:xfrm>
            <a:off x="1143000" y="9639300"/>
            <a:ext cx="12057258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FIGURES INDICATIVE — REPLACED BY SITE MEASUREMENTS DURING 90-DAY PILOT.</a:t>
            </a:r>
            <a:endParaRPr lang="en-US" sz="1800" dirty="0"/>
          </a:p>
        </p:txBody>
      </p:sp>
      <p:sp>
        <p:nvSpPr>
          <p:cNvPr id="70" name="Text 68"/>
          <p:cNvSpPr/>
          <p:nvPr/>
        </p:nvSpPr>
        <p:spPr>
          <a:xfrm>
            <a:off x="16221819" y="9639300"/>
            <a:ext cx="999381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/ 17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43000" y="552450"/>
            <a:ext cx="133350" cy="133350"/>
          </a:xfrm>
          <a:prstGeom prst="ellipse">
            <a:avLst/>
          </a:prstGeom>
          <a:solidFill>
            <a:srgbClr val="0A0B1F"/>
          </a:solidFill>
          <a:ln/>
        </p:spPr>
      </p:sp>
      <p:sp>
        <p:nvSpPr>
          <p:cNvPr id="3" name="Text 1"/>
          <p:cNvSpPr/>
          <p:nvPr/>
        </p:nvSpPr>
        <p:spPr>
          <a:xfrm>
            <a:off x="1409700" y="457200"/>
            <a:ext cx="1828205" cy="3619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950" b="1" kern="0" spc="-19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 AI Platform</a:t>
            </a:r>
            <a:endParaRPr lang="en-US" sz="1950" dirty="0"/>
          </a:p>
        </p:txBody>
      </p:sp>
      <p:sp>
        <p:nvSpPr>
          <p:cNvPr id="4" name="Text 2"/>
          <p:cNvSpPr/>
          <p:nvPr/>
        </p:nvSpPr>
        <p:spPr>
          <a:xfrm>
            <a:off x="13720167" y="485775"/>
            <a:ext cx="3527578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/ VALUE TRAJECTORY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143000" y="952500"/>
            <a:ext cx="14716125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24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 0–5 INVESTOR TRAJECTORY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143000" y="1535311"/>
            <a:ext cx="14716125" cy="6140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4200" kern="0" spc="-42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Value compounds as the facility model deepens.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1143000" y="2339876"/>
            <a:ext cx="13735050" cy="657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5000"/>
              </a:lnSpc>
              <a:buNone/>
            </a:pPr>
            <a:r>
              <a:rPr lang="en-US" sz="1950" kern="0" spc="-29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campaign ingested → facility model improves → savings compound. Year 1 anchored on confirmed AOC + LDAR; Year 5 illustrative.</a:t>
            </a:r>
            <a:endParaRPr lang="en-US" sz="1950" dirty="0"/>
          </a:p>
        </p:txBody>
      </p:sp>
      <p:sp>
        <p:nvSpPr>
          <p:cNvPr id="8" name="Text 6"/>
          <p:cNvSpPr/>
          <p:nvPr/>
        </p:nvSpPr>
        <p:spPr>
          <a:xfrm>
            <a:off x="1066800" y="3263801"/>
            <a:ext cx="60960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buNone/>
            </a:pPr>
            <a:r>
              <a:rPr lang="en-US" sz="1350" kern="0" spc="135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$40M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1066800" y="4051995"/>
            <a:ext cx="60960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buNone/>
            </a:pPr>
            <a:r>
              <a:rPr lang="en-US" sz="1350" kern="0" spc="135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$30M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1066800" y="4840188"/>
            <a:ext cx="60960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buNone/>
            </a:pPr>
            <a:r>
              <a:rPr lang="en-US" sz="1350" kern="0" spc="135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$20M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1066800" y="5628382"/>
            <a:ext cx="60960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buNone/>
            </a:pPr>
            <a:r>
              <a:rPr lang="en-US" sz="1350" kern="0" spc="135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$10M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1066800" y="6416576"/>
            <a:ext cx="609600" cy="238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buNone/>
            </a:pPr>
            <a:r>
              <a:rPr lang="en-US" sz="1350" kern="0" spc="135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$0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1828800" y="3187601"/>
            <a:ext cx="1531620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14" name="Shape 12"/>
          <p:cNvSpPr/>
          <p:nvPr/>
        </p:nvSpPr>
        <p:spPr>
          <a:xfrm>
            <a:off x="1828800" y="4042470"/>
            <a:ext cx="1531620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15" name="Shape 13"/>
          <p:cNvSpPr/>
          <p:nvPr/>
        </p:nvSpPr>
        <p:spPr>
          <a:xfrm>
            <a:off x="1828800" y="4897338"/>
            <a:ext cx="1531620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16" name="Shape 14"/>
          <p:cNvSpPr/>
          <p:nvPr/>
        </p:nvSpPr>
        <p:spPr>
          <a:xfrm>
            <a:off x="1828800" y="5752207"/>
            <a:ext cx="1531620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17" name="Shape 15"/>
          <p:cNvSpPr/>
          <p:nvPr/>
        </p:nvSpPr>
        <p:spPr>
          <a:xfrm>
            <a:off x="1828800" y="6607076"/>
            <a:ext cx="15316200" cy="9525"/>
          </a:xfrm>
          <a:prstGeom prst="rect">
            <a:avLst/>
          </a:prstGeom>
          <a:solidFill>
            <a:srgbClr val="D5D5DE"/>
          </a:solidFill>
          <a:ln/>
        </p:spPr>
      </p:sp>
      <p:sp>
        <p:nvSpPr>
          <p:cNvPr id="18" name="Text 16"/>
          <p:cNvSpPr/>
          <p:nvPr/>
        </p:nvSpPr>
        <p:spPr>
          <a:xfrm>
            <a:off x="2595711" y="5386685"/>
            <a:ext cx="967829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9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−$1.5M</a:t>
            </a:r>
            <a:endParaRPr lang="en-US" sz="1800" dirty="0"/>
          </a:p>
        </p:txBody>
      </p:sp>
      <p:sp>
        <p:nvSpPr>
          <p:cNvPr id="19" name="Shape 17"/>
          <p:cNvSpPr/>
          <p:nvPr/>
        </p:nvSpPr>
        <p:spPr>
          <a:xfrm>
            <a:off x="2192685" y="5969496"/>
            <a:ext cx="1697831" cy="115788"/>
          </a:xfrm>
          <a:prstGeom prst="roundRect">
            <a:avLst>
              <a:gd name="adj" fmla="val 32905"/>
            </a:avLst>
          </a:prstGeom>
          <a:solidFill>
            <a:srgbClr val="0A0B1F">
              <a:alpha val="48000"/>
            </a:srgbClr>
          </a:solidFill>
          <a:ln/>
        </p:spPr>
      </p:sp>
      <p:sp>
        <p:nvSpPr>
          <p:cNvPr id="20" name="Text 18"/>
          <p:cNvSpPr/>
          <p:nvPr/>
        </p:nvSpPr>
        <p:spPr>
          <a:xfrm>
            <a:off x="5025182" y="4560838"/>
            <a:ext cx="1265039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9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$4.5–13M</a:t>
            </a:r>
            <a:endParaRPr lang="en-US" sz="1800" dirty="0"/>
          </a:p>
        </p:txBody>
      </p:sp>
      <p:sp>
        <p:nvSpPr>
          <p:cNvPr id="21" name="Shape 19"/>
          <p:cNvSpPr/>
          <p:nvPr/>
        </p:nvSpPr>
        <p:spPr>
          <a:xfrm>
            <a:off x="4770686" y="5143649"/>
            <a:ext cx="1697980" cy="941636"/>
          </a:xfrm>
          <a:prstGeom prst="roundRect">
            <a:avLst>
              <a:gd name="adj" fmla="val 4046"/>
            </a:avLst>
          </a:prstGeom>
          <a:solidFill>
            <a:srgbClr val="0A0B1F"/>
          </a:solidFill>
          <a:ln/>
        </p:spPr>
      </p:sp>
      <p:sp>
        <p:nvSpPr>
          <p:cNvPr id="22" name="Text 20"/>
          <p:cNvSpPr/>
          <p:nvPr/>
        </p:nvSpPr>
        <p:spPr>
          <a:xfrm>
            <a:off x="7752011" y="4198590"/>
            <a:ext cx="967829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9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$7–18M</a:t>
            </a:r>
            <a:endParaRPr lang="en-US" sz="1800" dirty="0"/>
          </a:p>
        </p:txBody>
      </p:sp>
      <p:sp>
        <p:nvSpPr>
          <p:cNvPr id="23" name="Shape 21"/>
          <p:cNvSpPr/>
          <p:nvPr/>
        </p:nvSpPr>
        <p:spPr>
          <a:xfrm>
            <a:off x="7348835" y="4781401"/>
            <a:ext cx="1697980" cy="1303883"/>
          </a:xfrm>
          <a:prstGeom prst="roundRect">
            <a:avLst>
              <a:gd name="adj" fmla="val 2922"/>
            </a:avLst>
          </a:prstGeom>
          <a:solidFill>
            <a:srgbClr val="0A0B1F"/>
          </a:solidFill>
          <a:ln/>
        </p:spPr>
      </p:sp>
      <p:sp>
        <p:nvSpPr>
          <p:cNvPr id="24" name="Text 22"/>
          <p:cNvSpPr/>
          <p:nvPr/>
        </p:nvSpPr>
        <p:spPr>
          <a:xfrm>
            <a:off x="10255746" y="3474095"/>
            <a:ext cx="1116360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9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$10–28M</a:t>
            </a:r>
            <a:endParaRPr lang="en-US" sz="1800" dirty="0"/>
          </a:p>
        </p:txBody>
      </p:sp>
      <p:sp>
        <p:nvSpPr>
          <p:cNvPr id="25" name="Shape 23"/>
          <p:cNvSpPr/>
          <p:nvPr/>
        </p:nvSpPr>
        <p:spPr>
          <a:xfrm>
            <a:off x="9926985" y="4056906"/>
            <a:ext cx="1697831" cy="2028379"/>
          </a:xfrm>
          <a:prstGeom prst="roundRect">
            <a:avLst>
              <a:gd name="adj" fmla="val 2244"/>
            </a:avLst>
          </a:prstGeom>
          <a:solidFill>
            <a:srgbClr val="0A0B1F"/>
          </a:solidFill>
          <a:ln/>
        </p:spPr>
      </p:sp>
      <p:sp>
        <p:nvSpPr>
          <p:cNvPr id="26" name="Text 24"/>
          <p:cNvSpPr/>
          <p:nvPr/>
        </p:nvSpPr>
        <p:spPr>
          <a:xfrm>
            <a:off x="12833896" y="3187601"/>
            <a:ext cx="1116360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9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$12–32M</a:t>
            </a:r>
            <a:endParaRPr lang="en-US" sz="1800" dirty="0"/>
          </a:p>
        </p:txBody>
      </p:sp>
      <p:sp>
        <p:nvSpPr>
          <p:cNvPr id="27" name="Shape 25"/>
          <p:cNvSpPr/>
          <p:nvPr/>
        </p:nvSpPr>
        <p:spPr>
          <a:xfrm>
            <a:off x="12504986" y="3770412"/>
            <a:ext cx="1697980" cy="2314873"/>
          </a:xfrm>
          <a:prstGeom prst="roundRect">
            <a:avLst>
              <a:gd name="adj" fmla="val 2244"/>
            </a:avLst>
          </a:prstGeom>
          <a:solidFill>
            <a:srgbClr val="0A0B1F"/>
          </a:solidFill>
          <a:ln/>
        </p:spPr>
      </p:sp>
      <p:sp>
        <p:nvSpPr>
          <p:cNvPr id="28" name="Text 26"/>
          <p:cNvSpPr/>
          <p:nvPr/>
        </p:nvSpPr>
        <p:spPr>
          <a:xfrm>
            <a:off x="15412045" y="3187601"/>
            <a:ext cx="1116360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9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$13–36M</a:t>
            </a:r>
            <a:endParaRPr lang="en-US" sz="1800" dirty="0"/>
          </a:p>
        </p:txBody>
      </p:sp>
      <p:sp>
        <p:nvSpPr>
          <p:cNvPr id="29" name="Shape 27"/>
          <p:cNvSpPr/>
          <p:nvPr/>
        </p:nvSpPr>
        <p:spPr>
          <a:xfrm>
            <a:off x="15083135" y="3770412"/>
            <a:ext cx="1697980" cy="2314873"/>
          </a:xfrm>
          <a:prstGeom prst="roundRect">
            <a:avLst>
              <a:gd name="adj" fmla="val 2244"/>
            </a:avLst>
          </a:prstGeom>
          <a:solidFill>
            <a:srgbClr val="0A0B1F"/>
          </a:solidFill>
          <a:ln/>
        </p:spPr>
      </p:sp>
      <p:sp>
        <p:nvSpPr>
          <p:cNvPr id="30" name="Shape 28"/>
          <p:cNvSpPr/>
          <p:nvPr/>
        </p:nvSpPr>
        <p:spPr>
          <a:xfrm>
            <a:off x="1828800" y="6199584"/>
            <a:ext cx="15316200" cy="9525"/>
          </a:xfrm>
          <a:prstGeom prst="rect">
            <a:avLst/>
          </a:prstGeom>
          <a:solidFill>
            <a:srgbClr val="D5D5DE"/>
          </a:solidFill>
          <a:ln/>
        </p:spPr>
      </p:sp>
      <p:sp>
        <p:nvSpPr>
          <p:cNvPr id="31" name="Text 29"/>
          <p:cNvSpPr/>
          <p:nvPr/>
        </p:nvSpPr>
        <p:spPr>
          <a:xfrm>
            <a:off x="1790700" y="6361509"/>
            <a:ext cx="2501801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55000"/>
              </a:lnSpc>
              <a:buNone/>
            </a:pPr>
            <a:r>
              <a:rPr lang="en-US" sz="1800" kern="0" spc="18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Y0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1790700" y="6868120"/>
            <a:ext cx="2501801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Pilot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4368701" y="6361509"/>
            <a:ext cx="2501950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55000"/>
              </a:lnSpc>
              <a:buNone/>
            </a:pPr>
            <a:r>
              <a:rPr lang="en-US" sz="1800" kern="0" spc="18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Y1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4368701" y="6868120"/>
            <a:ext cx="2501950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Establish</a:t>
            </a:r>
            <a:endParaRPr lang="en-US" sz="1800" dirty="0"/>
          </a:p>
        </p:txBody>
      </p:sp>
      <p:sp>
        <p:nvSpPr>
          <p:cNvPr id="35" name="Text 33"/>
          <p:cNvSpPr/>
          <p:nvPr/>
        </p:nvSpPr>
        <p:spPr>
          <a:xfrm>
            <a:off x="6946850" y="6361509"/>
            <a:ext cx="2501950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55000"/>
              </a:lnSpc>
              <a:buNone/>
            </a:pPr>
            <a:r>
              <a:rPr lang="en-US" sz="1800" kern="0" spc="18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Y2</a:t>
            </a:r>
            <a:endParaRPr lang="en-US" sz="1800" dirty="0"/>
          </a:p>
        </p:txBody>
      </p:sp>
      <p:sp>
        <p:nvSpPr>
          <p:cNvPr id="36" name="Text 34"/>
          <p:cNvSpPr/>
          <p:nvPr/>
        </p:nvSpPr>
        <p:spPr>
          <a:xfrm>
            <a:off x="6946850" y="6868120"/>
            <a:ext cx="2501950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Deepen</a:t>
            </a:r>
            <a:endParaRPr lang="en-US" sz="1800" dirty="0"/>
          </a:p>
        </p:txBody>
      </p:sp>
      <p:sp>
        <p:nvSpPr>
          <p:cNvPr id="37" name="Text 35"/>
          <p:cNvSpPr/>
          <p:nvPr/>
        </p:nvSpPr>
        <p:spPr>
          <a:xfrm>
            <a:off x="9525000" y="6361509"/>
            <a:ext cx="2501801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55000"/>
              </a:lnSpc>
              <a:buNone/>
            </a:pPr>
            <a:r>
              <a:rPr lang="en-US" sz="1800" kern="0" spc="18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Y3</a:t>
            </a:r>
            <a:endParaRPr lang="en-US" sz="1800" dirty="0"/>
          </a:p>
        </p:txBody>
      </p:sp>
      <p:sp>
        <p:nvSpPr>
          <p:cNvPr id="38" name="Text 36"/>
          <p:cNvSpPr/>
          <p:nvPr/>
        </p:nvSpPr>
        <p:spPr>
          <a:xfrm>
            <a:off x="9525000" y="6868120"/>
            <a:ext cx="2501801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Optimise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12103001" y="6361509"/>
            <a:ext cx="2501950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55000"/>
              </a:lnSpc>
              <a:buNone/>
            </a:pPr>
            <a:r>
              <a:rPr lang="en-US" sz="1800" kern="0" spc="18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Y4</a:t>
            </a:r>
            <a:endParaRPr lang="en-US" sz="1800" dirty="0"/>
          </a:p>
        </p:txBody>
      </p:sp>
      <p:sp>
        <p:nvSpPr>
          <p:cNvPr id="40" name="Text 38"/>
          <p:cNvSpPr/>
          <p:nvPr/>
        </p:nvSpPr>
        <p:spPr>
          <a:xfrm>
            <a:off x="12103001" y="6868120"/>
            <a:ext cx="2501950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Compound</a:t>
            </a:r>
            <a:endParaRPr lang="en-US" sz="1800" dirty="0"/>
          </a:p>
        </p:txBody>
      </p:sp>
      <p:sp>
        <p:nvSpPr>
          <p:cNvPr id="41" name="Text 39"/>
          <p:cNvSpPr/>
          <p:nvPr/>
        </p:nvSpPr>
        <p:spPr>
          <a:xfrm>
            <a:off x="14681150" y="6361509"/>
            <a:ext cx="2501950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55000"/>
              </a:lnSpc>
              <a:buNone/>
            </a:pPr>
            <a:r>
              <a:rPr lang="en-US" sz="1800" kern="0" spc="18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Y5</a:t>
            </a:r>
            <a:endParaRPr lang="en-US" sz="1800" dirty="0"/>
          </a:p>
        </p:txBody>
      </p:sp>
      <p:sp>
        <p:nvSpPr>
          <p:cNvPr id="42" name="Text 40"/>
          <p:cNvSpPr/>
          <p:nvPr/>
        </p:nvSpPr>
        <p:spPr>
          <a:xfrm>
            <a:off x="14681150" y="6868120"/>
            <a:ext cx="2501950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Steady state</a:t>
            </a:r>
            <a:endParaRPr lang="en-US" sz="1800" dirty="0"/>
          </a:p>
        </p:txBody>
      </p:sp>
      <p:sp>
        <p:nvSpPr>
          <p:cNvPr id="43" name="Shape 41"/>
          <p:cNvSpPr/>
          <p:nvPr/>
        </p:nvSpPr>
        <p:spPr>
          <a:xfrm>
            <a:off x="1143000" y="7416701"/>
            <a:ext cx="28575" cy="1013222"/>
          </a:xfrm>
          <a:prstGeom prst="rect">
            <a:avLst/>
          </a:prstGeom>
          <a:solidFill>
            <a:srgbClr val="0A0B1F"/>
          </a:solidFill>
          <a:ln/>
        </p:spPr>
      </p:sp>
      <p:sp>
        <p:nvSpPr>
          <p:cNvPr id="44" name="Text 42"/>
          <p:cNvSpPr/>
          <p:nvPr/>
        </p:nvSpPr>
        <p:spPr>
          <a:xfrm>
            <a:off x="1400175" y="7550051"/>
            <a:ext cx="4862760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288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 5 CUMULATIVE</a:t>
            </a:r>
            <a:endParaRPr lang="en-US" sz="1800" dirty="0"/>
          </a:p>
        </p:txBody>
      </p:sp>
      <p:sp>
        <p:nvSpPr>
          <p:cNvPr id="45" name="Text 43"/>
          <p:cNvSpPr/>
          <p:nvPr/>
        </p:nvSpPr>
        <p:spPr>
          <a:xfrm>
            <a:off x="1400175" y="7942362"/>
            <a:ext cx="4862760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$45M – $126M</a:t>
            </a:r>
            <a:endParaRPr lang="en-US" sz="1800" dirty="0"/>
          </a:p>
        </p:txBody>
      </p:sp>
      <p:sp>
        <p:nvSpPr>
          <p:cNvPr id="46" name="Shape 44"/>
          <p:cNvSpPr/>
          <p:nvPr/>
        </p:nvSpPr>
        <p:spPr>
          <a:xfrm>
            <a:off x="6540401" y="7416701"/>
            <a:ext cx="28575" cy="1013222"/>
          </a:xfrm>
          <a:prstGeom prst="rect">
            <a:avLst/>
          </a:prstGeom>
          <a:solidFill>
            <a:srgbClr val="00A37A"/>
          </a:solidFill>
          <a:ln/>
        </p:spPr>
      </p:sp>
      <p:sp>
        <p:nvSpPr>
          <p:cNvPr id="47" name="Text 45"/>
          <p:cNvSpPr/>
          <p:nvPr/>
        </p:nvSpPr>
        <p:spPr>
          <a:xfrm>
            <a:off x="6797576" y="7550051"/>
            <a:ext cx="4862913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288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PAYBACK</a:t>
            </a:r>
            <a:endParaRPr lang="en-US" sz="1800" dirty="0"/>
          </a:p>
        </p:txBody>
      </p:sp>
      <p:sp>
        <p:nvSpPr>
          <p:cNvPr id="48" name="Text 46"/>
          <p:cNvSpPr/>
          <p:nvPr/>
        </p:nvSpPr>
        <p:spPr>
          <a:xfrm>
            <a:off x="6797576" y="7942362"/>
            <a:ext cx="4862913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12–18 months</a:t>
            </a:r>
            <a:endParaRPr lang="en-US" sz="1800" dirty="0"/>
          </a:p>
        </p:txBody>
      </p:sp>
      <p:sp>
        <p:nvSpPr>
          <p:cNvPr id="49" name="Shape 47"/>
          <p:cNvSpPr/>
          <p:nvPr/>
        </p:nvSpPr>
        <p:spPr>
          <a:xfrm>
            <a:off x="11937950" y="7416701"/>
            <a:ext cx="28575" cy="1013222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50" name="Text 48"/>
          <p:cNvSpPr/>
          <p:nvPr/>
        </p:nvSpPr>
        <p:spPr>
          <a:xfrm>
            <a:off x="12195125" y="7550051"/>
            <a:ext cx="4862913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288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CONFIRMED ANCHOR</a:t>
            </a:r>
            <a:endParaRPr lang="en-US" sz="1800" dirty="0"/>
          </a:p>
        </p:txBody>
      </p:sp>
      <p:sp>
        <p:nvSpPr>
          <p:cNvPr id="51" name="Text 49"/>
          <p:cNvSpPr/>
          <p:nvPr/>
        </p:nvSpPr>
        <p:spPr>
          <a:xfrm>
            <a:off x="12195125" y="7942362"/>
            <a:ext cx="4862913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AOC RBMI · $6.37M/yr · $63M / 10 yrs</a:t>
            </a:r>
            <a:endParaRPr lang="en-US" sz="1800" dirty="0"/>
          </a:p>
        </p:txBody>
      </p:sp>
      <p:sp>
        <p:nvSpPr>
          <p:cNvPr id="52" name="Text 50"/>
          <p:cNvSpPr/>
          <p:nvPr/>
        </p:nvSpPr>
        <p:spPr>
          <a:xfrm>
            <a:off x="1143000" y="9639300"/>
            <a:ext cx="13084628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CAMPAIGN COMPOUNDS DETECTION — SITE DATA REPLACES RANGES FROM YEAR 2.</a:t>
            </a:r>
            <a:endParaRPr lang="en-US" sz="1800" dirty="0"/>
          </a:p>
        </p:txBody>
      </p:sp>
      <p:sp>
        <p:nvSpPr>
          <p:cNvPr id="53" name="Text 51"/>
          <p:cNvSpPr/>
          <p:nvPr/>
        </p:nvSpPr>
        <p:spPr>
          <a:xfrm>
            <a:off x="16238786" y="9639300"/>
            <a:ext cx="982414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/ 17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6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43000" y="552450"/>
            <a:ext cx="133350" cy="133350"/>
          </a:xfrm>
          <a:prstGeom prst="ellipse">
            <a:avLst/>
          </a:prstGeom>
          <a:solidFill>
            <a:srgbClr val="0A0B1F"/>
          </a:solidFill>
          <a:ln/>
        </p:spPr>
      </p:sp>
      <p:sp>
        <p:nvSpPr>
          <p:cNvPr id="3" name="Text 1"/>
          <p:cNvSpPr/>
          <p:nvPr/>
        </p:nvSpPr>
        <p:spPr>
          <a:xfrm>
            <a:off x="1409700" y="457200"/>
            <a:ext cx="1828205" cy="3619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950" b="1" kern="0" spc="-19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 AI Platform</a:t>
            </a:r>
            <a:endParaRPr lang="en-US" sz="1950" dirty="0"/>
          </a:p>
        </p:txBody>
      </p:sp>
      <p:sp>
        <p:nvSpPr>
          <p:cNvPr id="4" name="Text 2"/>
          <p:cNvSpPr/>
          <p:nvPr/>
        </p:nvSpPr>
        <p:spPr>
          <a:xfrm>
            <a:off x="14024967" y="485775"/>
            <a:ext cx="3213634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/ THE 90-DAY PILOT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143000" y="952500"/>
            <a:ext cx="14716125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24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90-DAY PROOF-OF-CONCEPT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143000" y="1535311"/>
            <a:ext cx="14716125" cy="73759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2000"/>
              </a:lnSpc>
              <a:buNone/>
            </a:pPr>
            <a:r>
              <a:rPr lang="en-US" sz="5400" kern="0" spc="-162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Proof before commitment.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1143000" y="2539603"/>
            <a:ext cx="13735050" cy="990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5000"/>
              </a:lnSpc>
              <a:buNone/>
            </a:pPr>
            <a:r>
              <a:rPr lang="en-US" sz="3000" kern="0" spc="-45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a demonstration. It runs against the client's real inspection data, real facility, real operational questions.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1143000" y="4101703"/>
            <a:ext cx="3139380" cy="95250"/>
          </a:xfrm>
          <a:prstGeom prst="roundRect">
            <a:avLst>
              <a:gd name="adj" fmla="val 40000"/>
            </a:avLst>
          </a:prstGeom>
          <a:solidFill>
            <a:srgbClr val="0A0B1F"/>
          </a:solidFill>
          <a:ln/>
        </p:spPr>
      </p:sp>
      <p:sp>
        <p:nvSpPr>
          <p:cNvPr id="9" name="Shape 7"/>
          <p:cNvSpPr/>
          <p:nvPr/>
        </p:nvSpPr>
        <p:spPr>
          <a:xfrm>
            <a:off x="4358580" y="4101703"/>
            <a:ext cx="3139380" cy="95250"/>
          </a:xfrm>
          <a:prstGeom prst="roundRect">
            <a:avLst>
              <a:gd name="adj" fmla="val 40000"/>
            </a:avLst>
          </a:prstGeom>
          <a:solidFill>
            <a:srgbClr val="0A0B1F">
              <a:alpha val="80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7574161" y="4101703"/>
            <a:ext cx="3139529" cy="95250"/>
          </a:xfrm>
          <a:prstGeom prst="roundRect">
            <a:avLst>
              <a:gd name="adj" fmla="val 40000"/>
            </a:avLst>
          </a:prstGeom>
          <a:solidFill>
            <a:srgbClr val="0A0B1F">
              <a:alpha val="65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0789890" y="4101703"/>
            <a:ext cx="3139380" cy="95250"/>
          </a:xfrm>
          <a:prstGeom prst="roundRect">
            <a:avLst>
              <a:gd name="adj" fmla="val 40000"/>
            </a:avLst>
          </a:prstGeom>
          <a:solidFill>
            <a:srgbClr val="0A0B1F">
              <a:alpha val="50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14005471" y="4101703"/>
            <a:ext cx="3139529" cy="95250"/>
          </a:xfrm>
          <a:prstGeom prst="roundRect">
            <a:avLst>
              <a:gd name="adj" fmla="val 40000"/>
            </a:avLst>
          </a:prstGeom>
          <a:solidFill>
            <a:srgbClr val="0A0B1F">
              <a:alpha val="35000"/>
            </a:srgbClr>
          </a:solidFill>
          <a:ln/>
        </p:spPr>
      </p:sp>
      <p:sp>
        <p:nvSpPr>
          <p:cNvPr id="13" name="Text 11"/>
          <p:cNvSpPr/>
          <p:nvPr/>
        </p:nvSpPr>
        <p:spPr>
          <a:xfrm>
            <a:off x="1143000" y="4768453"/>
            <a:ext cx="2998104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252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WEEKS 1–2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143000" y="5427464"/>
            <a:ext cx="2998104" cy="4113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Onboarding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1143000" y="6105525"/>
            <a:ext cx="2998104" cy="9980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ingestion, 3D model generation, OPC UA connector, OOD calibration.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4358580" y="4501753"/>
            <a:ext cx="9525" cy="3150394"/>
          </a:xfrm>
          <a:prstGeom prst="rect">
            <a:avLst/>
          </a:prstGeom>
          <a:solidFill>
            <a:srgbClr val="D5D5DE"/>
          </a:solidFill>
          <a:ln/>
        </p:spPr>
      </p:sp>
      <p:sp>
        <p:nvSpPr>
          <p:cNvPr id="17" name="Text 15"/>
          <p:cNvSpPr/>
          <p:nvPr/>
        </p:nvSpPr>
        <p:spPr>
          <a:xfrm>
            <a:off x="4596705" y="4768453"/>
            <a:ext cx="2752835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252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WEEKS 3–4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4596705" y="5427464"/>
            <a:ext cx="2752835" cy="4113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Baseline</a:t>
            </a:r>
            <a:endParaRPr lang="en-US" sz="2100" dirty="0"/>
          </a:p>
        </p:txBody>
      </p:sp>
      <p:sp>
        <p:nvSpPr>
          <p:cNvPr id="19" name="Text 17"/>
          <p:cNvSpPr/>
          <p:nvPr/>
        </p:nvSpPr>
        <p:spPr>
          <a:xfrm>
            <a:off x="4596705" y="6105525"/>
            <a:ext cx="2752835" cy="9980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Initial detections cross-validated against known historical defects.</a:t>
            </a:r>
            <a:endParaRPr lang="en-US" sz="1800" dirty="0"/>
          </a:p>
        </p:txBody>
      </p:sp>
      <p:sp>
        <p:nvSpPr>
          <p:cNvPr id="20" name="Shape 18"/>
          <p:cNvSpPr/>
          <p:nvPr/>
        </p:nvSpPr>
        <p:spPr>
          <a:xfrm>
            <a:off x="7574161" y="4501753"/>
            <a:ext cx="9525" cy="3150394"/>
          </a:xfrm>
          <a:prstGeom prst="rect">
            <a:avLst/>
          </a:prstGeom>
          <a:solidFill>
            <a:srgbClr val="D5D5DE"/>
          </a:solidFill>
          <a:ln/>
        </p:spPr>
      </p:sp>
      <p:sp>
        <p:nvSpPr>
          <p:cNvPr id="21" name="Text 19"/>
          <p:cNvSpPr/>
          <p:nvPr/>
        </p:nvSpPr>
        <p:spPr>
          <a:xfrm>
            <a:off x="7812286" y="4768453"/>
            <a:ext cx="2752988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252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WEEKS 5–8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7812286" y="5427464"/>
            <a:ext cx="2752988" cy="4113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Active use</a:t>
            </a:r>
            <a:endParaRPr lang="en-US" sz="2100" dirty="0"/>
          </a:p>
        </p:txBody>
      </p:sp>
      <p:sp>
        <p:nvSpPr>
          <p:cNvPr id="23" name="Text 21"/>
          <p:cNvSpPr/>
          <p:nvPr/>
        </p:nvSpPr>
        <p:spPr>
          <a:xfrm>
            <a:off x="7812286" y="6105525"/>
            <a:ext cx="2752988" cy="131802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NL queries on real integrity questions. IOW/DMR chain activated.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10789890" y="4501753"/>
            <a:ext cx="9525" cy="3150394"/>
          </a:xfrm>
          <a:prstGeom prst="rect">
            <a:avLst/>
          </a:prstGeom>
          <a:solidFill>
            <a:srgbClr val="D5D5DE"/>
          </a:solidFill>
          <a:ln/>
        </p:spPr>
      </p:sp>
      <p:sp>
        <p:nvSpPr>
          <p:cNvPr id="25" name="Text 23"/>
          <p:cNvSpPr/>
          <p:nvPr/>
        </p:nvSpPr>
        <p:spPr>
          <a:xfrm>
            <a:off x="11028015" y="4768453"/>
            <a:ext cx="2752835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252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WEEKS 9–10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11028015" y="5427464"/>
            <a:ext cx="2752835" cy="4113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</a:t>
            </a:r>
            <a:endParaRPr lang="en-US" sz="2100" dirty="0"/>
          </a:p>
        </p:txBody>
      </p:sp>
      <p:sp>
        <p:nvSpPr>
          <p:cNvPr id="27" name="Text 25"/>
          <p:cNvSpPr/>
          <p:nvPr/>
        </p:nvSpPr>
        <p:spPr>
          <a:xfrm>
            <a:off x="11028015" y="6105525"/>
            <a:ext cx="2752835" cy="9980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Findings cross-validated. False positive/negative rates measured.</a:t>
            </a:r>
            <a:endParaRPr lang="en-US" sz="1800" dirty="0"/>
          </a:p>
        </p:txBody>
      </p:sp>
      <p:sp>
        <p:nvSpPr>
          <p:cNvPr id="28" name="Shape 26"/>
          <p:cNvSpPr/>
          <p:nvPr/>
        </p:nvSpPr>
        <p:spPr>
          <a:xfrm>
            <a:off x="14005471" y="4501753"/>
            <a:ext cx="9525" cy="3150394"/>
          </a:xfrm>
          <a:prstGeom prst="rect">
            <a:avLst/>
          </a:prstGeom>
          <a:solidFill>
            <a:srgbClr val="D5D5DE"/>
          </a:solidFill>
          <a:ln/>
        </p:spPr>
      </p:sp>
      <p:sp>
        <p:nvSpPr>
          <p:cNvPr id="29" name="Text 27"/>
          <p:cNvSpPr/>
          <p:nvPr/>
        </p:nvSpPr>
        <p:spPr>
          <a:xfrm>
            <a:off x="14243596" y="4768453"/>
            <a:ext cx="2752988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252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WEEKS 11–12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14243596" y="5427464"/>
            <a:ext cx="2752988" cy="4113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Evaluation</a:t>
            </a:r>
            <a:endParaRPr lang="en-US" sz="2100" dirty="0"/>
          </a:p>
        </p:txBody>
      </p:sp>
      <p:sp>
        <p:nvSpPr>
          <p:cNvPr id="31" name="Text 29"/>
          <p:cNvSpPr/>
          <p:nvPr/>
        </p:nvSpPr>
        <p:spPr>
          <a:xfrm>
            <a:off x="14243596" y="6105525"/>
            <a:ext cx="2752988" cy="131802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Structured debrief. Calibration curve delivered. Proceed / extend / conclude.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1143000" y="8404622"/>
            <a:ext cx="309414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6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1528614" y="8337947"/>
            <a:ext cx="6871817" cy="42475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1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Pilot fee credited toward Year 1 subscription on proceed.</a:t>
            </a:r>
            <a:endParaRPr lang="en-US" sz="2100" dirty="0"/>
          </a:p>
        </p:txBody>
      </p:sp>
      <p:sp>
        <p:nvSpPr>
          <p:cNvPr id="34" name="Text 32"/>
          <p:cNvSpPr/>
          <p:nvPr/>
        </p:nvSpPr>
        <p:spPr>
          <a:xfrm>
            <a:off x="8581281" y="8404622"/>
            <a:ext cx="309414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6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35" name="Text 33"/>
          <p:cNvSpPr/>
          <p:nvPr/>
        </p:nvSpPr>
        <p:spPr>
          <a:xfrm>
            <a:off x="8966895" y="8337947"/>
            <a:ext cx="4504054" cy="42475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1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facility data remains client-owned.</a:t>
            </a:r>
            <a:endParaRPr lang="en-US" sz="2100" dirty="0"/>
          </a:p>
        </p:txBody>
      </p:sp>
      <p:sp>
        <p:nvSpPr>
          <p:cNvPr id="36" name="Text 34"/>
          <p:cNvSpPr/>
          <p:nvPr/>
        </p:nvSpPr>
        <p:spPr>
          <a:xfrm>
            <a:off x="1143000" y="9172277"/>
            <a:ext cx="309414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6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37" name="Text 35"/>
          <p:cNvSpPr/>
          <p:nvPr/>
        </p:nvSpPr>
        <p:spPr>
          <a:xfrm>
            <a:off x="1528614" y="9105602"/>
            <a:ext cx="4755148" cy="42475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1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Exit rights with 5 business days' notice.</a:t>
            </a:r>
            <a:endParaRPr lang="en-US" sz="2100" dirty="0"/>
          </a:p>
        </p:txBody>
      </p:sp>
      <p:sp>
        <p:nvSpPr>
          <p:cNvPr id="38" name="Text 36"/>
          <p:cNvSpPr/>
          <p:nvPr/>
        </p:nvSpPr>
        <p:spPr>
          <a:xfrm>
            <a:off x="1143000" y="9701808"/>
            <a:ext cx="10892692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SUCCESS CRITERIA AGREED IN WRITING BEFORE DATA INGESTION BEGINS.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16221819" y="9701808"/>
            <a:ext cx="999381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/ 17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43000" y="552450"/>
            <a:ext cx="133350" cy="133350"/>
          </a:xfrm>
          <a:prstGeom prst="ellipse">
            <a:avLst/>
          </a:prstGeom>
          <a:solidFill>
            <a:srgbClr val="0A0B1F"/>
          </a:solidFill>
          <a:ln/>
        </p:spPr>
      </p:sp>
      <p:sp>
        <p:nvSpPr>
          <p:cNvPr id="3" name="Text 1"/>
          <p:cNvSpPr/>
          <p:nvPr/>
        </p:nvSpPr>
        <p:spPr>
          <a:xfrm>
            <a:off x="1409700" y="457200"/>
            <a:ext cx="1828205" cy="3619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950" b="1" kern="0" spc="-19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 AI Platform</a:t>
            </a:r>
            <a:endParaRPr lang="en-US" sz="1950" dirty="0"/>
          </a:p>
        </p:txBody>
      </p:sp>
      <p:sp>
        <p:nvSpPr>
          <p:cNvPr id="4" name="Text 2"/>
          <p:cNvSpPr/>
          <p:nvPr/>
        </p:nvSpPr>
        <p:spPr>
          <a:xfrm>
            <a:off x="13040767" y="485775"/>
            <a:ext cx="422736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/ WHAT "SUCCESS" MEANS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143000" y="952500"/>
            <a:ext cx="14716125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24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PILOT SUCCESS CRITERIA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143000" y="1535311"/>
            <a:ext cx="14716125" cy="73759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2000"/>
              </a:lnSpc>
              <a:buNone/>
            </a:pPr>
            <a:r>
              <a:rPr lang="en-US" sz="5400" kern="0" spc="-162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Success, measured in writing.</a:t>
            </a:r>
            <a:endParaRPr lang="en-US" sz="5400" dirty="0"/>
          </a:p>
        </p:txBody>
      </p:sp>
      <p:sp>
        <p:nvSpPr>
          <p:cNvPr id="7" name="Shape 5"/>
          <p:cNvSpPr/>
          <p:nvPr/>
        </p:nvSpPr>
        <p:spPr>
          <a:xfrm>
            <a:off x="1143000" y="3974902"/>
            <a:ext cx="16002000" cy="9525"/>
          </a:xfrm>
          <a:prstGeom prst="rect">
            <a:avLst/>
          </a:prstGeom>
          <a:solidFill>
            <a:srgbClr val="D5D5DE"/>
          </a:solidFill>
          <a:ln/>
        </p:spPr>
      </p:sp>
      <p:sp>
        <p:nvSpPr>
          <p:cNvPr id="8" name="Text 6"/>
          <p:cNvSpPr/>
          <p:nvPr/>
        </p:nvSpPr>
        <p:spPr>
          <a:xfrm>
            <a:off x="1143000" y="3570089"/>
            <a:ext cx="838200" cy="2619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350" kern="0" spc="216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2057400" y="3570089"/>
            <a:ext cx="5934837" cy="2619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350" kern="0" spc="216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CRITERION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8115300" y="3570089"/>
            <a:ext cx="2559939" cy="2619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350" kern="0" spc="216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THRESHOLD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10744200" y="3570089"/>
            <a:ext cx="6592824" cy="2619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350" kern="0" spc="216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MEASUREMENT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1143000" y="4794052"/>
            <a:ext cx="1600200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13" name="Text 11"/>
          <p:cNvSpPr/>
          <p:nvPr/>
        </p:nvSpPr>
        <p:spPr>
          <a:xfrm>
            <a:off x="1143000" y="4251127"/>
            <a:ext cx="83820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SC-1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2057400" y="4251127"/>
            <a:ext cx="5934837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Anomaly detection recall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8115300" y="4251127"/>
            <a:ext cx="2559939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≥ 80%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0744200" y="4251127"/>
            <a:ext cx="6592824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Cross-validation against existing inspection records.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1143000" y="5613202"/>
            <a:ext cx="1600200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18" name="Text 16"/>
          <p:cNvSpPr/>
          <p:nvPr/>
        </p:nvSpPr>
        <p:spPr>
          <a:xfrm>
            <a:off x="1143000" y="5070277"/>
            <a:ext cx="83820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SC-2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2057400" y="5070277"/>
            <a:ext cx="5934837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False positive rate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8115300" y="5070277"/>
            <a:ext cx="2559939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≤ 20%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10744200" y="5070277"/>
            <a:ext cx="6592824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Pilot lead review of all flagged items.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1143000" y="6432352"/>
            <a:ext cx="1600200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23" name="Text 21"/>
          <p:cNvSpPr/>
          <p:nvPr/>
        </p:nvSpPr>
        <p:spPr>
          <a:xfrm>
            <a:off x="1143000" y="5889427"/>
            <a:ext cx="83820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SC-3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2057400" y="5889427"/>
            <a:ext cx="5934837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Query response quality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8115300" y="5889427"/>
            <a:ext cx="2559939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≥ 70% useful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10744200" y="5889427"/>
            <a:ext cx="6592824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Structured query log at Weeks 6 and 12.</a:t>
            </a:r>
            <a:endParaRPr lang="en-US" sz="1800" dirty="0"/>
          </a:p>
        </p:txBody>
      </p:sp>
      <p:sp>
        <p:nvSpPr>
          <p:cNvPr id="27" name="Shape 25"/>
          <p:cNvSpPr/>
          <p:nvPr/>
        </p:nvSpPr>
        <p:spPr>
          <a:xfrm>
            <a:off x="1143000" y="7251502"/>
            <a:ext cx="1600200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28" name="Text 26"/>
          <p:cNvSpPr/>
          <p:nvPr/>
        </p:nvSpPr>
        <p:spPr>
          <a:xfrm>
            <a:off x="1143000" y="6708577"/>
            <a:ext cx="83820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SC-4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2057400" y="6708577"/>
            <a:ext cx="5934837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 to first finding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8115300" y="6708577"/>
            <a:ext cx="2559939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&lt; 48 hours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10744200" y="6708577"/>
            <a:ext cx="6592824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completed data ingestion.</a:t>
            </a:r>
            <a:endParaRPr lang="en-US" sz="1800" dirty="0"/>
          </a:p>
        </p:txBody>
      </p:sp>
      <p:sp>
        <p:nvSpPr>
          <p:cNvPr id="32" name="Shape 30"/>
          <p:cNvSpPr/>
          <p:nvPr/>
        </p:nvSpPr>
        <p:spPr>
          <a:xfrm>
            <a:off x="1143000" y="8070652"/>
            <a:ext cx="1600200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33" name="Text 31"/>
          <p:cNvSpPr/>
          <p:nvPr/>
        </p:nvSpPr>
        <p:spPr>
          <a:xfrm>
            <a:off x="1143000" y="7527727"/>
            <a:ext cx="83820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SC-5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2057400" y="7527727"/>
            <a:ext cx="5934837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response latency (P95)</a:t>
            </a:r>
            <a:endParaRPr lang="en-US" sz="1800" dirty="0"/>
          </a:p>
        </p:txBody>
      </p:sp>
      <p:sp>
        <p:nvSpPr>
          <p:cNvPr id="35" name="Text 33"/>
          <p:cNvSpPr/>
          <p:nvPr/>
        </p:nvSpPr>
        <p:spPr>
          <a:xfrm>
            <a:off x="8115300" y="7527727"/>
            <a:ext cx="2559939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≤ 5 seconds</a:t>
            </a:r>
            <a:endParaRPr lang="en-US" sz="1800" dirty="0"/>
          </a:p>
        </p:txBody>
      </p:sp>
      <p:sp>
        <p:nvSpPr>
          <p:cNvPr id="36" name="Text 34"/>
          <p:cNvSpPr/>
          <p:nvPr/>
        </p:nvSpPr>
        <p:spPr>
          <a:xfrm>
            <a:off x="10744200" y="7527727"/>
            <a:ext cx="6592824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Automated latency logging.</a:t>
            </a:r>
            <a:endParaRPr lang="en-US" sz="1800" dirty="0"/>
          </a:p>
        </p:txBody>
      </p:sp>
      <p:sp>
        <p:nvSpPr>
          <p:cNvPr id="37" name="Text 35"/>
          <p:cNvSpPr/>
          <p:nvPr/>
        </p:nvSpPr>
        <p:spPr>
          <a:xfrm>
            <a:off x="1143000" y="8346877"/>
            <a:ext cx="838200" cy="3190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SC-6</a:t>
            </a:r>
            <a:endParaRPr lang="en-US" sz="1800" dirty="0"/>
          </a:p>
        </p:txBody>
      </p:sp>
      <p:sp>
        <p:nvSpPr>
          <p:cNvPr id="38" name="Text 36"/>
          <p:cNvSpPr/>
          <p:nvPr/>
        </p:nvSpPr>
        <p:spPr>
          <a:xfrm>
            <a:off x="2057400" y="8346877"/>
            <a:ext cx="5934837" cy="3190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SCADA correlation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8115300" y="8346877"/>
            <a:ext cx="2559939" cy="3190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≥ 1 confirmed</a:t>
            </a:r>
            <a:endParaRPr lang="en-US" sz="1800" dirty="0"/>
          </a:p>
        </p:txBody>
      </p:sp>
      <p:sp>
        <p:nvSpPr>
          <p:cNvPr id="40" name="Text 38"/>
          <p:cNvSpPr/>
          <p:nvPr/>
        </p:nvSpPr>
        <p:spPr>
          <a:xfrm>
            <a:off x="10744200" y="8346877"/>
            <a:ext cx="6592824" cy="3190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IOW exceedance ↔ visual anomaly at same asset.</a:t>
            </a:r>
            <a:endParaRPr lang="en-US" sz="1800" dirty="0"/>
          </a:p>
        </p:txBody>
      </p:sp>
      <p:sp>
        <p:nvSpPr>
          <p:cNvPr id="41" name="Text 39"/>
          <p:cNvSpPr/>
          <p:nvPr/>
        </p:nvSpPr>
        <p:spPr>
          <a:xfrm>
            <a:off x="1143000" y="9639300"/>
            <a:ext cx="8870911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CLIENTS MAY SUBSTITUTE OR ADD CRITERIA BY AGREEMENT.</a:t>
            </a:r>
            <a:endParaRPr lang="en-US" sz="1800" dirty="0"/>
          </a:p>
        </p:txBody>
      </p:sp>
      <p:sp>
        <p:nvSpPr>
          <p:cNvPr id="42" name="Text 40"/>
          <p:cNvSpPr/>
          <p:nvPr/>
        </p:nvSpPr>
        <p:spPr>
          <a:xfrm>
            <a:off x="16221819" y="9639300"/>
            <a:ext cx="999381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 / 17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6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43000" y="552450"/>
            <a:ext cx="133350" cy="133350"/>
          </a:xfrm>
          <a:prstGeom prst="ellipse">
            <a:avLst/>
          </a:prstGeom>
          <a:solidFill>
            <a:srgbClr val="0A0B1F"/>
          </a:solidFill>
          <a:ln/>
        </p:spPr>
      </p:sp>
      <p:sp>
        <p:nvSpPr>
          <p:cNvPr id="3" name="Text 1"/>
          <p:cNvSpPr/>
          <p:nvPr/>
        </p:nvSpPr>
        <p:spPr>
          <a:xfrm>
            <a:off x="1409700" y="457200"/>
            <a:ext cx="1828205" cy="3619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950" b="1" kern="0" spc="-19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 AI Platform</a:t>
            </a:r>
            <a:endParaRPr lang="en-US" sz="1950" dirty="0"/>
          </a:p>
        </p:txBody>
      </p:sp>
      <p:sp>
        <p:nvSpPr>
          <p:cNvPr id="4" name="Text 2"/>
          <p:cNvSpPr/>
          <p:nvPr/>
        </p:nvSpPr>
        <p:spPr>
          <a:xfrm>
            <a:off x="15119896" y="485775"/>
            <a:ext cx="2101304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 / TRACTION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143000" y="952500"/>
            <a:ext cx="14716125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24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ZERO TO LIVE IN UNDER A YEAR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143000" y="1535311"/>
            <a:ext cx="14716125" cy="73759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2000"/>
              </a:lnSpc>
              <a:buNone/>
            </a:pPr>
            <a:r>
              <a:rPr lang="en-US" sz="5400" kern="0" spc="-162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 → M3, shipped on real data.</a:t>
            </a:r>
            <a:endParaRPr lang="en-US" sz="5400" dirty="0"/>
          </a:p>
        </p:txBody>
      </p:sp>
      <p:sp>
        <p:nvSpPr>
          <p:cNvPr id="7" name="Shape 5"/>
          <p:cNvSpPr/>
          <p:nvPr/>
        </p:nvSpPr>
        <p:spPr>
          <a:xfrm>
            <a:off x="1143000" y="2692003"/>
            <a:ext cx="3829050" cy="5122366"/>
          </a:xfrm>
          <a:prstGeom prst="roundRect">
            <a:avLst>
              <a:gd name="adj" fmla="val 3980"/>
            </a:avLst>
          </a:prstGeom>
          <a:solidFill>
            <a:srgbClr val="FFFFFF"/>
          </a:solidFill>
          <a:ln/>
        </p:spPr>
      </p:sp>
      <p:sp>
        <p:nvSpPr>
          <p:cNvPr id="8" name="Shape 6"/>
          <p:cNvSpPr/>
          <p:nvPr/>
        </p:nvSpPr>
        <p:spPr>
          <a:xfrm>
            <a:off x="1143000" y="7804845"/>
            <a:ext cx="382905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9" name="Shape 7"/>
          <p:cNvSpPr/>
          <p:nvPr/>
        </p:nvSpPr>
        <p:spPr>
          <a:xfrm>
            <a:off x="1143000" y="2692003"/>
            <a:ext cx="3829050" cy="38100"/>
          </a:xfrm>
          <a:prstGeom prst="rect">
            <a:avLst/>
          </a:prstGeom>
          <a:solidFill>
            <a:srgbClr val="00A37A"/>
          </a:solidFill>
          <a:ln/>
        </p:spPr>
      </p:sp>
      <p:sp>
        <p:nvSpPr>
          <p:cNvPr id="10" name="Shape 8"/>
          <p:cNvSpPr/>
          <p:nvPr/>
        </p:nvSpPr>
        <p:spPr>
          <a:xfrm>
            <a:off x="1143000" y="2692003"/>
            <a:ext cx="9525" cy="5122366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11" name="Shape 9"/>
          <p:cNvSpPr/>
          <p:nvPr/>
        </p:nvSpPr>
        <p:spPr>
          <a:xfrm>
            <a:off x="4962525" y="2692003"/>
            <a:ext cx="9525" cy="5122366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12" name="Text 10"/>
          <p:cNvSpPr/>
          <p:nvPr/>
        </p:nvSpPr>
        <p:spPr>
          <a:xfrm>
            <a:off x="1533525" y="3111103"/>
            <a:ext cx="1859756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00A3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● COMPLETE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533525" y="3711178"/>
            <a:ext cx="3139440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6000" kern="0" spc="-27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</a:t>
            </a:r>
            <a:endParaRPr lang="en-US" sz="6000" dirty="0"/>
          </a:p>
        </p:txBody>
      </p:sp>
      <p:sp>
        <p:nvSpPr>
          <p:cNvPr id="14" name="Text 12"/>
          <p:cNvSpPr/>
          <p:nvPr/>
        </p:nvSpPr>
        <p:spPr>
          <a:xfrm>
            <a:off x="1533525" y="4549378"/>
            <a:ext cx="3139440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6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Jul 2025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533525" y="5132189"/>
            <a:ext cx="3139440" cy="3847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95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Platform foundation</a:t>
            </a:r>
            <a:endParaRPr lang="en-US" sz="1950" dirty="0"/>
          </a:p>
        </p:txBody>
      </p:sp>
      <p:sp>
        <p:nvSpPr>
          <p:cNvPr id="16" name="Text 14"/>
          <p:cNvSpPr/>
          <p:nvPr/>
        </p:nvSpPr>
        <p:spPr>
          <a:xfrm>
            <a:off x="1533525" y="5631210"/>
            <a:ext cx="3139440" cy="131802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viewer, auth, image gallery, operator dashboard — validated on first real inspection dataset (RGB).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5200650" y="2692003"/>
            <a:ext cx="3829050" cy="5122366"/>
          </a:xfrm>
          <a:prstGeom prst="roundRect">
            <a:avLst>
              <a:gd name="adj" fmla="val 3980"/>
            </a:avLst>
          </a:prstGeom>
          <a:solidFill>
            <a:srgbClr val="FFFFFF"/>
          </a:solidFill>
          <a:ln/>
        </p:spPr>
      </p:sp>
      <p:sp>
        <p:nvSpPr>
          <p:cNvPr id="18" name="Shape 16"/>
          <p:cNvSpPr/>
          <p:nvPr/>
        </p:nvSpPr>
        <p:spPr>
          <a:xfrm>
            <a:off x="5200650" y="7804845"/>
            <a:ext cx="382905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19" name="Shape 17"/>
          <p:cNvSpPr/>
          <p:nvPr/>
        </p:nvSpPr>
        <p:spPr>
          <a:xfrm>
            <a:off x="5200650" y="2692003"/>
            <a:ext cx="3829050" cy="38100"/>
          </a:xfrm>
          <a:prstGeom prst="rect">
            <a:avLst/>
          </a:prstGeom>
          <a:solidFill>
            <a:srgbClr val="00A37A"/>
          </a:solidFill>
          <a:ln/>
        </p:spPr>
      </p:sp>
      <p:sp>
        <p:nvSpPr>
          <p:cNvPr id="20" name="Shape 18"/>
          <p:cNvSpPr/>
          <p:nvPr/>
        </p:nvSpPr>
        <p:spPr>
          <a:xfrm>
            <a:off x="5200650" y="2692003"/>
            <a:ext cx="9525" cy="5122366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21" name="Shape 19"/>
          <p:cNvSpPr/>
          <p:nvPr/>
        </p:nvSpPr>
        <p:spPr>
          <a:xfrm>
            <a:off x="9020175" y="2692003"/>
            <a:ext cx="9525" cy="5122366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22" name="Text 20"/>
          <p:cNvSpPr/>
          <p:nvPr/>
        </p:nvSpPr>
        <p:spPr>
          <a:xfrm>
            <a:off x="5591175" y="3111103"/>
            <a:ext cx="1859756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00A3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● COMPLETE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5591175" y="3711178"/>
            <a:ext cx="3139440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6000" kern="0" spc="-27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</a:t>
            </a:r>
            <a:endParaRPr lang="en-US" sz="6000" dirty="0"/>
          </a:p>
        </p:txBody>
      </p:sp>
      <p:sp>
        <p:nvSpPr>
          <p:cNvPr id="24" name="Text 22"/>
          <p:cNvSpPr/>
          <p:nvPr/>
        </p:nvSpPr>
        <p:spPr>
          <a:xfrm>
            <a:off x="5591175" y="4549378"/>
            <a:ext cx="3139440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6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 2025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5591175" y="5132189"/>
            <a:ext cx="3139440" cy="3847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95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foundation</a:t>
            </a:r>
            <a:endParaRPr lang="en-US" sz="1950" dirty="0"/>
          </a:p>
        </p:txBody>
      </p:sp>
      <p:sp>
        <p:nvSpPr>
          <p:cNvPr id="26" name="Text 24"/>
          <p:cNvSpPr/>
          <p:nvPr/>
        </p:nvSpPr>
        <p:spPr>
          <a:xfrm>
            <a:off x="5591175" y="5631210"/>
            <a:ext cx="3139440" cy="131802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Multimodal AI pipeline, NL interface, machine vision engine — tested on thermal + gas sensor data.</a:t>
            </a:r>
            <a:endParaRPr lang="en-US" sz="1800" dirty="0"/>
          </a:p>
        </p:txBody>
      </p:sp>
      <p:sp>
        <p:nvSpPr>
          <p:cNvPr id="27" name="Shape 25"/>
          <p:cNvSpPr/>
          <p:nvPr/>
        </p:nvSpPr>
        <p:spPr>
          <a:xfrm>
            <a:off x="9258300" y="2692003"/>
            <a:ext cx="3829050" cy="5122366"/>
          </a:xfrm>
          <a:prstGeom prst="roundRect">
            <a:avLst>
              <a:gd name="adj" fmla="val 3980"/>
            </a:avLst>
          </a:prstGeom>
          <a:solidFill>
            <a:srgbClr val="FFFFFF"/>
          </a:solidFill>
          <a:ln/>
        </p:spPr>
      </p:sp>
      <p:sp>
        <p:nvSpPr>
          <p:cNvPr id="28" name="Shape 26"/>
          <p:cNvSpPr/>
          <p:nvPr/>
        </p:nvSpPr>
        <p:spPr>
          <a:xfrm>
            <a:off x="9258300" y="7804845"/>
            <a:ext cx="382905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29" name="Shape 27"/>
          <p:cNvSpPr/>
          <p:nvPr/>
        </p:nvSpPr>
        <p:spPr>
          <a:xfrm>
            <a:off x="9258300" y="2692003"/>
            <a:ext cx="3829050" cy="38100"/>
          </a:xfrm>
          <a:prstGeom prst="rect">
            <a:avLst/>
          </a:prstGeom>
          <a:solidFill>
            <a:srgbClr val="00A37A"/>
          </a:solidFill>
          <a:ln/>
        </p:spPr>
      </p:sp>
      <p:sp>
        <p:nvSpPr>
          <p:cNvPr id="30" name="Shape 28"/>
          <p:cNvSpPr/>
          <p:nvPr/>
        </p:nvSpPr>
        <p:spPr>
          <a:xfrm>
            <a:off x="9258300" y="2692003"/>
            <a:ext cx="9525" cy="5122366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31" name="Shape 29"/>
          <p:cNvSpPr/>
          <p:nvPr/>
        </p:nvSpPr>
        <p:spPr>
          <a:xfrm>
            <a:off x="13077825" y="2692003"/>
            <a:ext cx="9525" cy="5122366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32" name="Text 30"/>
          <p:cNvSpPr/>
          <p:nvPr/>
        </p:nvSpPr>
        <p:spPr>
          <a:xfrm>
            <a:off x="9648825" y="3111103"/>
            <a:ext cx="1859756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00A3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● COMPLETE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9648825" y="3711178"/>
            <a:ext cx="3139440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6000" kern="0" spc="-27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M2</a:t>
            </a:r>
            <a:endParaRPr lang="en-US" sz="6000" dirty="0"/>
          </a:p>
        </p:txBody>
      </p:sp>
      <p:sp>
        <p:nvSpPr>
          <p:cNvPr id="34" name="Text 32"/>
          <p:cNvSpPr/>
          <p:nvPr/>
        </p:nvSpPr>
        <p:spPr>
          <a:xfrm>
            <a:off x="9648825" y="4549378"/>
            <a:ext cx="3139440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6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 2026</a:t>
            </a:r>
            <a:endParaRPr lang="en-US" sz="1800" dirty="0"/>
          </a:p>
        </p:txBody>
      </p:sp>
      <p:sp>
        <p:nvSpPr>
          <p:cNvPr id="35" name="Text 33"/>
          <p:cNvSpPr/>
          <p:nvPr/>
        </p:nvSpPr>
        <p:spPr>
          <a:xfrm>
            <a:off x="9648825" y="5132189"/>
            <a:ext cx="3139440" cy="3847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95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 MVP</a:t>
            </a:r>
            <a:endParaRPr lang="en-US" sz="1950" dirty="0"/>
          </a:p>
        </p:txBody>
      </p:sp>
      <p:sp>
        <p:nvSpPr>
          <p:cNvPr id="36" name="Text 34"/>
          <p:cNvSpPr/>
          <p:nvPr/>
        </p:nvSpPr>
        <p:spPr>
          <a:xfrm>
            <a:off x="9648825" y="5631210"/>
            <a:ext cx="3139440" cy="9980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Production-ready 3D viewer + AI chat unified in a single operator interface. Live alpha.</a:t>
            </a:r>
            <a:endParaRPr lang="en-US" sz="1800" dirty="0"/>
          </a:p>
        </p:txBody>
      </p:sp>
      <p:sp>
        <p:nvSpPr>
          <p:cNvPr id="37" name="Shape 35"/>
          <p:cNvSpPr/>
          <p:nvPr/>
        </p:nvSpPr>
        <p:spPr>
          <a:xfrm>
            <a:off x="13315950" y="2692003"/>
            <a:ext cx="3829050" cy="5122366"/>
          </a:xfrm>
          <a:prstGeom prst="roundRect">
            <a:avLst>
              <a:gd name="adj" fmla="val 3980"/>
            </a:avLst>
          </a:prstGeom>
          <a:solidFill>
            <a:srgbClr val="FFFFFF"/>
          </a:solidFill>
          <a:ln/>
        </p:spPr>
      </p:sp>
      <p:sp>
        <p:nvSpPr>
          <p:cNvPr id="38" name="Shape 36"/>
          <p:cNvSpPr/>
          <p:nvPr/>
        </p:nvSpPr>
        <p:spPr>
          <a:xfrm>
            <a:off x="13315950" y="7804845"/>
            <a:ext cx="382905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39" name="Shape 37"/>
          <p:cNvSpPr/>
          <p:nvPr/>
        </p:nvSpPr>
        <p:spPr>
          <a:xfrm>
            <a:off x="13315950" y="2692003"/>
            <a:ext cx="3829050" cy="3810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40" name="Shape 38"/>
          <p:cNvSpPr/>
          <p:nvPr/>
        </p:nvSpPr>
        <p:spPr>
          <a:xfrm>
            <a:off x="13315950" y="2692003"/>
            <a:ext cx="9525" cy="5122366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41" name="Shape 39"/>
          <p:cNvSpPr/>
          <p:nvPr/>
        </p:nvSpPr>
        <p:spPr>
          <a:xfrm>
            <a:off x="17135475" y="2692003"/>
            <a:ext cx="9525" cy="5122366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42" name="Text 40"/>
          <p:cNvSpPr/>
          <p:nvPr/>
        </p:nvSpPr>
        <p:spPr>
          <a:xfrm>
            <a:off x="13706475" y="3111103"/>
            <a:ext cx="2394793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24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● IN PROGRESS</a:t>
            </a:r>
            <a:endParaRPr lang="en-US" sz="1800" dirty="0"/>
          </a:p>
        </p:txBody>
      </p:sp>
      <p:sp>
        <p:nvSpPr>
          <p:cNvPr id="43" name="Text 41"/>
          <p:cNvSpPr/>
          <p:nvPr/>
        </p:nvSpPr>
        <p:spPr>
          <a:xfrm>
            <a:off x="13706475" y="3711178"/>
            <a:ext cx="3139440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6000" kern="0" spc="-27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M3</a:t>
            </a:r>
            <a:endParaRPr lang="en-US" sz="6000" dirty="0"/>
          </a:p>
        </p:txBody>
      </p:sp>
      <p:sp>
        <p:nvSpPr>
          <p:cNvPr id="44" name="Text 42"/>
          <p:cNvSpPr/>
          <p:nvPr/>
        </p:nvSpPr>
        <p:spPr>
          <a:xfrm>
            <a:off x="13706475" y="4549378"/>
            <a:ext cx="3139440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6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Jun 2026</a:t>
            </a:r>
            <a:endParaRPr lang="en-US" sz="1800" dirty="0"/>
          </a:p>
        </p:txBody>
      </p:sp>
      <p:sp>
        <p:nvSpPr>
          <p:cNvPr id="45" name="Text 43"/>
          <p:cNvSpPr/>
          <p:nvPr/>
        </p:nvSpPr>
        <p:spPr>
          <a:xfrm>
            <a:off x="13706475" y="5132189"/>
            <a:ext cx="3139440" cy="3847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95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Q2 delivery</a:t>
            </a:r>
            <a:endParaRPr lang="en-US" sz="1950" dirty="0"/>
          </a:p>
        </p:txBody>
      </p:sp>
      <p:sp>
        <p:nvSpPr>
          <p:cNvPr id="46" name="Text 44"/>
          <p:cNvSpPr/>
          <p:nvPr/>
        </p:nvSpPr>
        <p:spPr>
          <a:xfrm>
            <a:off x="13706475" y="5631210"/>
            <a:ext cx="3139440" cy="131802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Contextual data chat, sensor-native analysis, chat-with-3D-map, interactive overlays, automated reports.</a:t>
            </a:r>
            <a:endParaRPr lang="en-US" sz="1800" dirty="0"/>
          </a:p>
        </p:txBody>
      </p:sp>
      <p:sp>
        <p:nvSpPr>
          <p:cNvPr id="47" name="Shape 45"/>
          <p:cNvSpPr/>
          <p:nvPr/>
        </p:nvSpPr>
        <p:spPr>
          <a:xfrm>
            <a:off x="1143000" y="8042970"/>
            <a:ext cx="28575" cy="1386780"/>
          </a:xfrm>
          <a:prstGeom prst="rect">
            <a:avLst/>
          </a:prstGeom>
          <a:solidFill>
            <a:srgbClr val="0A0B1F"/>
          </a:solidFill>
          <a:ln/>
        </p:spPr>
      </p:sp>
      <p:sp>
        <p:nvSpPr>
          <p:cNvPr id="48" name="Text 46"/>
          <p:cNvSpPr/>
          <p:nvPr/>
        </p:nvSpPr>
        <p:spPr>
          <a:xfrm>
            <a:off x="1552575" y="8233470"/>
            <a:ext cx="15667768" cy="8914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4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Third inspection campaign planned at an oil refinery — OGI imagery, calibrated thermal, expanded gas suite, first repeat-patrol comparison.</a:t>
            </a:r>
            <a:endParaRPr lang="en-US" sz="2400" dirty="0"/>
          </a:p>
        </p:txBody>
      </p:sp>
      <p:sp>
        <p:nvSpPr>
          <p:cNvPr id="49" name="Text 47"/>
          <p:cNvSpPr/>
          <p:nvPr/>
        </p:nvSpPr>
        <p:spPr>
          <a:xfrm>
            <a:off x="1143000" y="9639300"/>
            <a:ext cx="11403924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VALIDATED AGAINST REAL INSPECTION DATA — NOT SYNTHETIC BENCHMARKS.</a:t>
            </a:r>
            <a:endParaRPr lang="en-US" sz="1800" dirty="0"/>
          </a:p>
        </p:txBody>
      </p:sp>
      <p:sp>
        <p:nvSpPr>
          <p:cNvPr id="50" name="Text 48"/>
          <p:cNvSpPr/>
          <p:nvPr/>
        </p:nvSpPr>
        <p:spPr>
          <a:xfrm>
            <a:off x="16221819" y="9639300"/>
            <a:ext cx="999381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/ 17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43000" y="552450"/>
            <a:ext cx="133350" cy="133350"/>
          </a:xfrm>
          <a:prstGeom prst="ellipse">
            <a:avLst/>
          </a:prstGeom>
          <a:solidFill>
            <a:srgbClr val="0A0B1F"/>
          </a:solidFill>
          <a:ln/>
        </p:spPr>
      </p:sp>
      <p:sp>
        <p:nvSpPr>
          <p:cNvPr id="3" name="Text 1"/>
          <p:cNvSpPr/>
          <p:nvPr/>
        </p:nvSpPr>
        <p:spPr>
          <a:xfrm>
            <a:off x="1409700" y="457200"/>
            <a:ext cx="1828205" cy="3619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950" b="1" kern="0" spc="-19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 AI Platform</a:t>
            </a:r>
            <a:endParaRPr lang="en-US" sz="1950" dirty="0"/>
          </a:p>
        </p:txBody>
      </p:sp>
      <p:sp>
        <p:nvSpPr>
          <p:cNvPr id="4" name="Text 2"/>
          <p:cNvSpPr/>
          <p:nvPr/>
        </p:nvSpPr>
        <p:spPr>
          <a:xfrm>
            <a:off x="14424273" y="485775"/>
            <a:ext cx="2802349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/ THE FLYWHEEL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143000" y="1553170"/>
            <a:ext cx="6960267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24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COMPOUNDING ADVANTAGE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143000" y="2364581"/>
            <a:ext cx="6960267" cy="213657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2000"/>
              </a:lnSpc>
              <a:buNone/>
            </a:pPr>
            <a:r>
              <a:rPr lang="en-US" sz="5400" kern="0" spc="-162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campaign compounds the moat.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1143000" y="4920258"/>
            <a:ext cx="6960267" cy="1943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5000"/>
              </a:lnSpc>
              <a:buNone/>
            </a:pPr>
            <a:r>
              <a:rPr lang="en-US" sz="3000" kern="0" spc="-45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 AI's advantage is not static. It widens with each inspection campaign, each patrol cycle, and each operator-confirmed finding — at each facility.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1143000" y="7282458"/>
            <a:ext cx="6960267" cy="158472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1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customer 10 campaigns deep has a detection model tuned to their specific equipment, corrosion patterns, route coverage and operating conditions. A new entrant faces the same cold-start problem we've already solved.</a:t>
            </a:r>
            <a:endParaRPr lang="en-US" sz="2100" dirty="0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36496" y="2238375"/>
            <a:ext cx="8382000" cy="590550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143000" y="9639300"/>
            <a:ext cx="13191626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HIGHER TIERS INCLUDE MORE CAMPAIGNS — INVESTMENT TIED TO MODEL PERFORMANCE.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16221819" y="9639300"/>
            <a:ext cx="999381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/ 17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43000" y="552450"/>
            <a:ext cx="133350" cy="133350"/>
          </a:xfrm>
          <a:prstGeom prst="ellipse">
            <a:avLst/>
          </a:prstGeom>
          <a:solidFill>
            <a:srgbClr val="0A0B1F"/>
          </a:solidFill>
          <a:ln/>
        </p:spPr>
      </p:sp>
      <p:sp>
        <p:nvSpPr>
          <p:cNvPr id="3" name="Text 1"/>
          <p:cNvSpPr/>
          <p:nvPr/>
        </p:nvSpPr>
        <p:spPr>
          <a:xfrm>
            <a:off x="1409700" y="457200"/>
            <a:ext cx="1828205" cy="3619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950" b="1" kern="0" spc="-19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 AI Platform</a:t>
            </a:r>
            <a:endParaRPr lang="en-US" sz="1950" dirty="0"/>
          </a:p>
        </p:txBody>
      </p:sp>
      <p:sp>
        <p:nvSpPr>
          <p:cNvPr id="4" name="Text 2"/>
          <p:cNvSpPr/>
          <p:nvPr/>
        </p:nvSpPr>
        <p:spPr>
          <a:xfrm>
            <a:off x="14583221" y="485775"/>
            <a:ext cx="2638632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/ PARTNERSHIP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143000" y="1957983"/>
            <a:ext cx="7770114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24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 OI.EXPERT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143000" y="2769394"/>
            <a:ext cx="7770114" cy="143708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2000"/>
              </a:lnSpc>
              <a:buNone/>
            </a:pPr>
            <a:r>
              <a:rPr lang="en-US" sz="5400" kern="0" spc="-162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plus human engineering validation.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1143000" y="4625578"/>
            <a:ext cx="7770114" cy="2419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5000"/>
              </a:lnSpc>
              <a:buNone/>
            </a:pPr>
            <a:r>
              <a:rPr lang="en-US" sz="3000" kern="0" spc="-45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OI.Expert provides the corrosion and mechanical integrity expertise that ensures Kav AI's outputs are validated, acted upon, and embedded into the client's inspection programme.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1143000" y="7464028"/>
            <a:ext cx="7543800" cy="960090"/>
          </a:xfrm>
          <a:prstGeom prst="roundRect">
            <a:avLst>
              <a:gd name="adj" fmla="val 11905"/>
            </a:avLst>
          </a:prstGeom>
          <a:solidFill>
            <a:srgbClr val="F6F4EE"/>
          </a:solidFill>
          <a:ln/>
        </p:spPr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7791599"/>
            <a:ext cx="1297484" cy="30480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2992934" y="7810649"/>
            <a:ext cx="214313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6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×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3302496" y="7730728"/>
            <a:ext cx="1401366" cy="4647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400" b="1" kern="0" spc="-24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OI.Expert</a:t>
            </a:r>
            <a:endParaRPr lang="en-US" sz="2400" dirty="0"/>
          </a:p>
        </p:txBody>
      </p:sp>
      <p:sp>
        <p:nvSpPr>
          <p:cNvPr id="12" name="Shape 9"/>
          <p:cNvSpPr/>
          <p:nvPr/>
        </p:nvSpPr>
        <p:spPr>
          <a:xfrm>
            <a:off x="9601200" y="2817614"/>
            <a:ext cx="754380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13" name="Text 10"/>
          <p:cNvSpPr/>
          <p:nvPr/>
        </p:nvSpPr>
        <p:spPr>
          <a:xfrm>
            <a:off x="9601200" y="1794718"/>
            <a:ext cx="57150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6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14" name="Text 11"/>
          <p:cNvSpPr/>
          <p:nvPr/>
        </p:nvSpPr>
        <p:spPr>
          <a:xfrm>
            <a:off x="10325100" y="1689943"/>
            <a:ext cx="5589675" cy="4647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4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Damage Mechanism Reviews (DMRs)</a:t>
            </a:r>
            <a:endParaRPr lang="en-US" sz="2400" dirty="0"/>
          </a:p>
        </p:txBody>
      </p:sp>
      <p:sp>
        <p:nvSpPr>
          <p:cNvPr id="15" name="Text 12"/>
          <p:cNvSpPr/>
          <p:nvPr/>
        </p:nvSpPr>
        <p:spPr>
          <a:xfrm>
            <a:off x="10325100" y="2269034"/>
            <a:ext cx="5589675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asset classes covered by the pilot scope.</a:t>
            </a:r>
            <a:endParaRPr lang="en-US" sz="1800" dirty="0"/>
          </a:p>
        </p:txBody>
      </p:sp>
      <p:sp>
        <p:nvSpPr>
          <p:cNvPr id="16" name="Shape 13"/>
          <p:cNvSpPr/>
          <p:nvPr/>
        </p:nvSpPr>
        <p:spPr>
          <a:xfrm>
            <a:off x="9601200" y="4183410"/>
            <a:ext cx="754380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17" name="Text 14"/>
          <p:cNvSpPr/>
          <p:nvPr/>
        </p:nvSpPr>
        <p:spPr>
          <a:xfrm>
            <a:off x="9601200" y="3160514"/>
            <a:ext cx="57150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6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18" name="Text 15"/>
          <p:cNvSpPr/>
          <p:nvPr/>
        </p:nvSpPr>
        <p:spPr>
          <a:xfrm>
            <a:off x="10325100" y="3055739"/>
            <a:ext cx="6654908" cy="4647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4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IOW recommendations &amp; deviation response</a:t>
            </a:r>
            <a:endParaRPr lang="en-US" sz="2400" dirty="0"/>
          </a:p>
        </p:txBody>
      </p:sp>
      <p:sp>
        <p:nvSpPr>
          <p:cNvPr id="19" name="Text 16"/>
          <p:cNvSpPr/>
          <p:nvPr/>
        </p:nvSpPr>
        <p:spPr>
          <a:xfrm>
            <a:off x="10325100" y="3634829"/>
            <a:ext cx="6654908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Integrity Operating Window engineering support.</a:t>
            </a:r>
            <a:endParaRPr lang="en-US" sz="1800" dirty="0"/>
          </a:p>
        </p:txBody>
      </p:sp>
      <p:sp>
        <p:nvSpPr>
          <p:cNvPr id="20" name="Shape 17"/>
          <p:cNvSpPr/>
          <p:nvPr/>
        </p:nvSpPr>
        <p:spPr>
          <a:xfrm>
            <a:off x="9601200" y="5869186"/>
            <a:ext cx="754380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21" name="Text 18"/>
          <p:cNvSpPr/>
          <p:nvPr/>
        </p:nvSpPr>
        <p:spPr>
          <a:xfrm>
            <a:off x="9601200" y="4526310"/>
            <a:ext cx="437704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6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10191304" y="4421535"/>
            <a:ext cx="7162307" cy="4647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4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HITL validation panel</a:t>
            </a:r>
            <a:endParaRPr lang="en-US" sz="2400" dirty="0"/>
          </a:p>
        </p:txBody>
      </p:sp>
      <p:sp>
        <p:nvSpPr>
          <p:cNvPr id="23" name="Text 20"/>
          <p:cNvSpPr/>
          <p:nvPr/>
        </p:nvSpPr>
        <p:spPr>
          <a:xfrm>
            <a:off x="10191304" y="5000625"/>
            <a:ext cx="7162307" cy="6780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Integrity Engineers confirm Stage 3.5 / 4 findings on Critical mechanisms (HIC, NH₄Cl, Creep).</a:t>
            </a:r>
            <a:endParaRPr lang="en-US" sz="1800" dirty="0"/>
          </a:p>
        </p:txBody>
      </p:sp>
      <p:sp>
        <p:nvSpPr>
          <p:cNvPr id="24" name="Shape 21"/>
          <p:cNvSpPr/>
          <p:nvPr/>
        </p:nvSpPr>
        <p:spPr>
          <a:xfrm>
            <a:off x="9601200" y="7554962"/>
            <a:ext cx="754380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25" name="Text 22"/>
          <p:cNvSpPr/>
          <p:nvPr/>
        </p:nvSpPr>
        <p:spPr>
          <a:xfrm>
            <a:off x="9601200" y="6212086"/>
            <a:ext cx="483543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6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26" name="Text 23"/>
          <p:cNvSpPr/>
          <p:nvPr/>
        </p:nvSpPr>
        <p:spPr>
          <a:xfrm>
            <a:off x="10237143" y="6107311"/>
            <a:ext cx="7115093" cy="4647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4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Inspection programme integration</a:t>
            </a:r>
            <a:endParaRPr lang="en-US" sz="2400" dirty="0"/>
          </a:p>
        </p:txBody>
      </p:sp>
      <p:sp>
        <p:nvSpPr>
          <p:cNvPr id="27" name="Text 24"/>
          <p:cNvSpPr/>
          <p:nvPr/>
        </p:nvSpPr>
        <p:spPr>
          <a:xfrm>
            <a:off x="10237143" y="6686401"/>
            <a:ext cx="7115093" cy="6780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Embedding findings into RBI, IDMS &amp; compliance (API 580 / 581 / 584 / 510 / 570).</a:t>
            </a:r>
            <a:endParaRPr lang="en-US" sz="1800" dirty="0"/>
          </a:p>
        </p:txBody>
      </p:sp>
      <p:sp>
        <p:nvSpPr>
          <p:cNvPr id="28" name="Text 25"/>
          <p:cNvSpPr/>
          <p:nvPr/>
        </p:nvSpPr>
        <p:spPr>
          <a:xfrm>
            <a:off x="9601200" y="7897862"/>
            <a:ext cx="57150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6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29" name="Text 26"/>
          <p:cNvSpPr/>
          <p:nvPr/>
        </p:nvSpPr>
        <p:spPr>
          <a:xfrm>
            <a:off x="10325100" y="7793087"/>
            <a:ext cx="6975443" cy="4647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4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Fitness-for-Service &amp; root cause</a:t>
            </a:r>
            <a:endParaRPr lang="en-US" sz="2400" dirty="0"/>
          </a:p>
        </p:txBody>
      </p:sp>
      <p:sp>
        <p:nvSpPr>
          <p:cNvPr id="30" name="Text 27"/>
          <p:cNvSpPr/>
          <p:nvPr/>
        </p:nvSpPr>
        <p:spPr>
          <a:xfrm>
            <a:off x="10325100" y="8372177"/>
            <a:ext cx="6975443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Reactive engineering, FFS, RCA, materials &amp; welding consultation.</a:t>
            </a:r>
            <a:endParaRPr lang="en-US" sz="1800" dirty="0"/>
          </a:p>
        </p:txBody>
      </p:sp>
      <p:sp>
        <p:nvSpPr>
          <p:cNvPr id="31" name="Text 28"/>
          <p:cNvSpPr/>
          <p:nvPr/>
        </p:nvSpPr>
        <p:spPr>
          <a:xfrm>
            <a:off x="1143000" y="9639300"/>
            <a:ext cx="14348222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OUTPUTS ARE RECOMMENDATIONS. THE CLIENT RETAINS FULL OPERATIONAL RESPONSIBILITY.</a:t>
            </a:r>
            <a:endParaRPr lang="en-US" sz="1800" dirty="0"/>
          </a:p>
        </p:txBody>
      </p:sp>
      <p:sp>
        <p:nvSpPr>
          <p:cNvPr id="32" name="Text 29"/>
          <p:cNvSpPr/>
          <p:nvPr/>
        </p:nvSpPr>
        <p:spPr>
          <a:xfrm>
            <a:off x="16221819" y="9639300"/>
            <a:ext cx="999381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/ 17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A0B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457200"/>
            <a:ext cx="1297484" cy="3048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4985950" y="476250"/>
            <a:ext cx="223525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F1F1F8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 / NEXT STEP</a:t>
            </a:r>
            <a:endParaRPr lang="en-US" sz="1800" dirty="0"/>
          </a:p>
        </p:txBody>
      </p:sp>
      <p:sp>
        <p:nvSpPr>
          <p:cNvPr id="4" name="Text 1"/>
          <p:cNvSpPr/>
          <p:nvPr/>
        </p:nvSpPr>
        <p:spPr>
          <a:xfrm>
            <a:off x="1143000" y="2337048"/>
            <a:ext cx="9418320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24" dirty="0">
                <a:solidFill>
                  <a:srgbClr val="A9AA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TALK</a:t>
            </a:r>
            <a:endParaRPr lang="en-US" sz="1800" dirty="0"/>
          </a:p>
        </p:txBody>
      </p:sp>
      <p:sp>
        <p:nvSpPr>
          <p:cNvPr id="5" name="Text 2"/>
          <p:cNvSpPr/>
          <p:nvPr/>
        </p:nvSpPr>
        <p:spPr>
          <a:xfrm>
            <a:off x="1143000" y="3034159"/>
            <a:ext cx="9418320" cy="100875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98000"/>
              </a:lnSpc>
              <a:buNone/>
            </a:pPr>
            <a:r>
              <a:rPr lang="en-US" sz="7800" kern="0" spc="-273" dirty="0">
                <a:solidFill>
                  <a:srgbClr val="F1F1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a 90-day pilot.</a:t>
            </a:r>
            <a:endParaRPr lang="en-US" sz="7800" dirty="0"/>
          </a:p>
        </p:txBody>
      </p:sp>
      <p:sp>
        <p:nvSpPr>
          <p:cNvPr id="6" name="Text 3"/>
          <p:cNvSpPr/>
          <p:nvPr/>
        </p:nvSpPr>
        <p:spPr>
          <a:xfrm>
            <a:off x="1143000" y="4462016"/>
            <a:ext cx="8829675" cy="1943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5000"/>
              </a:lnSpc>
              <a:buNone/>
            </a:pPr>
            <a:r>
              <a:rPr lang="en-US" sz="3000" kern="0" spc="-45" dirty="0">
                <a:solidFill>
                  <a:srgbClr val="F1F1F8">
                    <a:alpha val="7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Structured, time-boxed, with success criteria agreed before data ingestion begins. If we meet them, the pilot fee credits toward Year 1. If we don't, you walk — data deleted within 5 business days.</a:t>
            </a:r>
            <a:endParaRPr lang="en-US" sz="3000" dirty="0"/>
          </a:p>
        </p:txBody>
      </p:sp>
      <p:sp>
        <p:nvSpPr>
          <p:cNvPr id="7" name="Shape 4"/>
          <p:cNvSpPr/>
          <p:nvPr/>
        </p:nvSpPr>
        <p:spPr>
          <a:xfrm>
            <a:off x="1143000" y="6786116"/>
            <a:ext cx="9144000" cy="9525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8" name="Text 5"/>
          <p:cNvSpPr/>
          <p:nvPr/>
        </p:nvSpPr>
        <p:spPr>
          <a:xfrm>
            <a:off x="1143000" y="7062341"/>
            <a:ext cx="3122118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288" dirty="0">
                <a:solidFill>
                  <a:srgbClr val="F1F1F8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 IN TOUCH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1143000" y="7492752"/>
            <a:ext cx="3122118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250" dirty="0">
                <a:solidFill>
                  <a:srgbClr val="F1F1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contactus@kavai.com</a:t>
            </a:r>
            <a:endParaRPr lang="en-US" sz="2250" dirty="0"/>
          </a:p>
        </p:txBody>
      </p:sp>
      <p:sp>
        <p:nvSpPr>
          <p:cNvPr id="10" name="Text 7"/>
          <p:cNvSpPr/>
          <p:nvPr/>
        </p:nvSpPr>
        <p:spPr>
          <a:xfrm>
            <a:off x="8118574" y="7062341"/>
            <a:ext cx="2244626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288" dirty="0">
                <a:solidFill>
                  <a:srgbClr val="F1F1F8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118574" y="7492752"/>
            <a:ext cx="2244626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250" dirty="0">
                <a:solidFill>
                  <a:srgbClr val="F1F1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www.kavai.com</a:t>
            </a:r>
            <a:endParaRPr lang="en-US" sz="2250" dirty="0"/>
          </a:p>
        </p:txBody>
      </p:sp>
      <p:sp>
        <p:nvSpPr>
          <p:cNvPr id="12" name="Shape 9"/>
          <p:cNvSpPr/>
          <p:nvPr/>
        </p:nvSpPr>
        <p:spPr>
          <a:xfrm>
            <a:off x="14287500" y="3762375"/>
            <a:ext cx="2857500" cy="2857500"/>
          </a:xfrm>
          <a:prstGeom prst="rect">
            <a:avLst/>
          </a:prstGeom>
          <a:solidFill>
            <a:srgbClr val="8E8FF0">
              <a:alpha val="45000"/>
            </a:srgbClr>
          </a:solidFill>
          <a:ln/>
        </p:spPr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87500" y="3762375"/>
            <a:ext cx="2857500" cy="285750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1143000" y="9639300"/>
            <a:ext cx="9738089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F1F1F8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 AI TECHNOLOGIES INC. · NON-BINDING UNTIL MSA EXECUTION.</a:t>
            </a:r>
            <a:endParaRPr lang="en-US" sz="1800" dirty="0"/>
          </a:p>
        </p:txBody>
      </p:sp>
      <p:sp>
        <p:nvSpPr>
          <p:cNvPr id="15" name="Text 11"/>
          <p:cNvSpPr/>
          <p:nvPr/>
        </p:nvSpPr>
        <p:spPr>
          <a:xfrm>
            <a:off x="16221819" y="9639300"/>
            <a:ext cx="999381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F1F1F8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 / 17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43000" y="552450"/>
            <a:ext cx="133350" cy="133350"/>
          </a:xfrm>
          <a:prstGeom prst="ellipse">
            <a:avLst/>
          </a:prstGeom>
          <a:solidFill>
            <a:srgbClr val="0A0B1F"/>
          </a:solidFill>
          <a:ln/>
        </p:spPr>
      </p:sp>
      <p:sp>
        <p:nvSpPr>
          <p:cNvPr id="3" name="Text 1"/>
          <p:cNvSpPr/>
          <p:nvPr/>
        </p:nvSpPr>
        <p:spPr>
          <a:xfrm>
            <a:off x="1409700" y="457200"/>
            <a:ext cx="1828205" cy="3619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950" b="1" kern="0" spc="-19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 AI Platform</a:t>
            </a:r>
            <a:endParaRPr lang="en-US" sz="1950" dirty="0"/>
          </a:p>
        </p:txBody>
      </p:sp>
      <p:sp>
        <p:nvSpPr>
          <p:cNvPr id="4" name="Text 2"/>
          <p:cNvSpPr/>
          <p:nvPr/>
        </p:nvSpPr>
        <p:spPr>
          <a:xfrm>
            <a:off x="14553605" y="485775"/>
            <a:ext cx="2669137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/ THE PROBLEM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143000" y="1769715"/>
            <a:ext cx="16482060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24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INTEGRITY GAP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143000" y="2352526"/>
            <a:ext cx="14716125" cy="73759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2000"/>
              </a:lnSpc>
              <a:buNone/>
            </a:pPr>
            <a:r>
              <a:rPr lang="en-US" sz="5400" kern="0" spc="-162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Integrity data exists. Decisions don't.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1143000" y="3356818"/>
            <a:ext cx="13735050" cy="1466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5000"/>
              </a:lnSpc>
              <a:buNone/>
            </a:pPr>
            <a:r>
              <a:rPr lang="en-US" sz="3000" kern="0" spc="-45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Inspection, SCADA and engineering records live in separate silos. The people responsible for facility safety spend days manually reconciling them — while damage mechanisms keep running.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1143000" y="5776168"/>
            <a:ext cx="5284622" cy="1409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12000" kern="0" spc="-54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&lt;10%</a:t>
            </a:r>
            <a:endParaRPr lang="en-US" sz="12000" dirty="0"/>
          </a:p>
        </p:txBody>
      </p:sp>
      <p:sp>
        <p:nvSpPr>
          <p:cNvPr id="9" name="Text 7"/>
          <p:cNvSpPr/>
          <p:nvPr/>
        </p:nvSpPr>
        <p:spPr>
          <a:xfrm>
            <a:off x="1143000" y="7452568"/>
            <a:ext cx="5284622" cy="119806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1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captured inspection imagery is reviewed by a qualified engineer under current workflows.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6578501" y="5776168"/>
            <a:ext cx="5284775" cy="1409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12000" kern="0" spc="-54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5–10d</a:t>
            </a:r>
            <a:endParaRPr lang="en-US" sz="12000" dirty="0"/>
          </a:p>
        </p:txBody>
      </p:sp>
      <p:sp>
        <p:nvSpPr>
          <p:cNvPr id="11" name="Text 9"/>
          <p:cNvSpPr/>
          <p:nvPr/>
        </p:nvSpPr>
        <p:spPr>
          <a:xfrm>
            <a:off x="6578501" y="7452568"/>
            <a:ext cx="5284775" cy="119806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1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move from inspection capture to actionable integrity decision across mid-sized facilities.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12014150" y="5776168"/>
            <a:ext cx="5284622" cy="1409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12000" kern="0" spc="-54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$2M</a:t>
            </a:r>
            <a:endParaRPr lang="en-US" sz="12000" dirty="0"/>
          </a:p>
        </p:txBody>
      </p:sp>
      <p:sp>
        <p:nvSpPr>
          <p:cNvPr id="13" name="Text 11"/>
          <p:cNvSpPr/>
          <p:nvPr/>
        </p:nvSpPr>
        <p:spPr>
          <a:xfrm>
            <a:off x="12014150" y="7452568"/>
            <a:ext cx="5284622" cy="119806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1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day — the cost of an unplanned shutdown at a mid-sized refinery, at the top of the range.</a:t>
            </a:r>
            <a:endParaRPr lang="en-US" sz="2100" dirty="0"/>
          </a:p>
        </p:txBody>
      </p:sp>
      <p:sp>
        <p:nvSpPr>
          <p:cNvPr id="14" name="Text 12"/>
          <p:cNvSpPr/>
          <p:nvPr/>
        </p:nvSpPr>
        <p:spPr>
          <a:xfrm>
            <a:off x="1143000" y="9639300"/>
            <a:ext cx="1030420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SOURCE: KAV AI CUSTOMER DISCOVERY · SOLOMON ASSOCIATES, 2023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6221819" y="9639300"/>
            <a:ext cx="999381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/ 17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6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43000" y="552450"/>
            <a:ext cx="133350" cy="133350"/>
          </a:xfrm>
          <a:prstGeom prst="ellipse">
            <a:avLst/>
          </a:prstGeom>
          <a:solidFill>
            <a:srgbClr val="0A0B1F"/>
          </a:solidFill>
          <a:ln/>
        </p:spPr>
      </p:sp>
      <p:sp>
        <p:nvSpPr>
          <p:cNvPr id="3" name="Text 1"/>
          <p:cNvSpPr/>
          <p:nvPr/>
        </p:nvSpPr>
        <p:spPr>
          <a:xfrm>
            <a:off x="1409700" y="457200"/>
            <a:ext cx="1828205" cy="3619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950" b="1" kern="0" spc="-19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 AI Platform</a:t>
            </a:r>
            <a:endParaRPr lang="en-US" sz="1950" dirty="0"/>
          </a:p>
        </p:txBody>
      </p:sp>
      <p:sp>
        <p:nvSpPr>
          <p:cNvPr id="4" name="Text 2"/>
          <p:cNvSpPr/>
          <p:nvPr/>
        </p:nvSpPr>
        <p:spPr>
          <a:xfrm>
            <a:off x="14411771" y="485775"/>
            <a:ext cx="2815225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/ THE PLATFORM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143000" y="2078831"/>
            <a:ext cx="7770114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24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KAV AI IS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143000" y="2890242"/>
            <a:ext cx="7770114" cy="213657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2000"/>
              </a:lnSpc>
              <a:buNone/>
            </a:pPr>
            <a:r>
              <a:rPr lang="en-US" sz="5400" kern="0" spc="-162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integrity intelligence layer above existing systems.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1143000" y="5445919"/>
            <a:ext cx="7770114" cy="2895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5000"/>
              </a:lnSpc>
              <a:buNone/>
            </a:pPr>
            <a:r>
              <a:rPr lang="en-US" sz="3000" kern="0" spc="-45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KAP ingests visual inspection data, reads operational data from SCADA and process historians, and reasons across both in a persistent 3D model of the facility — continuously updating risk and recommending action.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9601200" y="2224236"/>
            <a:ext cx="7543800" cy="5933777"/>
          </a:xfrm>
          <a:prstGeom prst="roundRect">
            <a:avLst>
              <a:gd name="adj" fmla="val 2568"/>
            </a:avLst>
          </a:prstGeom>
          <a:solidFill>
            <a:srgbClr val="FFFFFF"/>
          </a:solidFill>
          <a:ln w="9525">
            <a:solidFill>
              <a:srgbClr val="E6E6E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144125" y="2767161"/>
            <a:ext cx="6651689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24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KAV AI IS NOT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0144125" y="3502372"/>
            <a:ext cx="457200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0715625" y="3426172"/>
            <a:ext cx="4153166" cy="4647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4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a hardware manufacturer.</a:t>
            </a:r>
            <a:endParaRPr lang="en-US" sz="2400" dirty="0"/>
          </a:p>
        </p:txBody>
      </p:sp>
      <p:sp>
        <p:nvSpPr>
          <p:cNvPr id="12" name="Shape 10"/>
          <p:cNvSpPr/>
          <p:nvPr/>
        </p:nvSpPr>
        <p:spPr>
          <a:xfrm>
            <a:off x="10144125" y="4119562"/>
            <a:ext cx="645795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13" name="Text 11"/>
          <p:cNvSpPr/>
          <p:nvPr/>
        </p:nvSpPr>
        <p:spPr>
          <a:xfrm>
            <a:off x="10144125" y="4471988"/>
            <a:ext cx="457200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0715625" y="4395788"/>
            <a:ext cx="3803965" cy="4647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4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a SCADA replacement.</a:t>
            </a:r>
            <a:endParaRPr lang="en-US" sz="2400" dirty="0"/>
          </a:p>
        </p:txBody>
      </p:sp>
      <p:sp>
        <p:nvSpPr>
          <p:cNvPr id="15" name="Shape 13"/>
          <p:cNvSpPr/>
          <p:nvPr/>
        </p:nvSpPr>
        <p:spPr>
          <a:xfrm>
            <a:off x="10144125" y="5089178"/>
            <a:ext cx="645795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16" name="Text 14"/>
          <p:cNvSpPr/>
          <p:nvPr/>
        </p:nvSpPr>
        <p:spPr>
          <a:xfrm>
            <a:off x="10144125" y="5441603"/>
            <a:ext cx="452586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0711011" y="5365403"/>
            <a:ext cx="6067796" cy="8914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4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a general-purpose industrial AI platform.</a:t>
            </a:r>
            <a:endParaRPr lang="en-US" sz="2400" dirty="0"/>
          </a:p>
        </p:txBody>
      </p:sp>
      <p:sp>
        <p:nvSpPr>
          <p:cNvPr id="18" name="Shape 16"/>
          <p:cNvSpPr/>
          <p:nvPr/>
        </p:nvSpPr>
        <p:spPr>
          <a:xfrm>
            <a:off x="10144125" y="6485483"/>
            <a:ext cx="645795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19" name="Text 17"/>
          <p:cNvSpPr/>
          <p:nvPr/>
        </p:nvSpPr>
        <p:spPr>
          <a:xfrm>
            <a:off x="10144125" y="6837908"/>
            <a:ext cx="365224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10623649" y="6761708"/>
            <a:ext cx="6157779" cy="8914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4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Read-only. Never writes to SCADA or control systems.</a:t>
            </a:r>
            <a:endParaRPr lang="en-US" sz="2400" dirty="0"/>
          </a:p>
        </p:txBody>
      </p:sp>
      <p:sp>
        <p:nvSpPr>
          <p:cNvPr id="21" name="Text 19"/>
          <p:cNvSpPr/>
          <p:nvPr/>
        </p:nvSpPr>
        <p:spPr>
          <a:xfrm>
            <a:off x="1143000" y="9639300"/>
            <a:ext cx="1249583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BEACHHEAD: REFINERY &amp; PETROCHEMICAL · EXPANDING TO LNG, POWER, CHEMICALS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16221819" y="9639300"/>
            <a:ext cx="999381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/ 17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43000" y="552450"/>
            <a:ext cx="133350" cy="133350"/>
          </a:xfrm>
          <a:prstGeom prst="ellipse">
            <a:avLst/>
          </a:prstGeom>
          <a:solidFill>
            <a:srgbClr val="0A0B1F"/>
          </a:solidFill>
          <a:ln/>
        </p:spPr>
      </p:sp>
      <p:sp>
        <p:nvSpPr>
          <p:cNvPr id="3" name="Text 1"/>
          <p:cNvSpPr/>
          <p:nvPr/>
        </p:nvSpPr>
        <p:spPr>
          <a:xfrm>
            <a:off x="1409700" y="457200"/>
            <a:ext cx="1828205" cy="3619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950" b="1" kern="0" spc="-19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 AI Platform</a:t>
            </a:r>
            <a:endParaRPr lang="en-US" sz="1950" dirty="0"/>
          </a:p>
        </p:txBody>
      </p:sp>
      <p:sp>
        <p:nvSpPr>
          <p:cNvPr id="4" name="Text 2"/>
          <p:cNvSpPr/>
          <p:nvPr/>
        </p:nvSpPr>
        <p:spPr>
          <a:xfrm>
            <a:off x="14407753" y="485775"/>
            <a:ext cx="2819364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/ HOW IT WORKS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143000" y="952500"/>
            <a:ext cx="14716125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24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OBSERVE · REASON · RECOMMEND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143000" y="1535311"/>
            <a:ext cx="14716125" cy="73759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2000"/>
              </a:lnSpc>
              <a:buNone/>
            </a:pPr>
            <a:r>
              <a:rPr lang="en-US" sz="5400" kern="0" spc="-162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See, reason, recommend — in one system.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1143000" y="2844403"/>
            <a:ext cx="5180076" cy="6552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5400" kern="0" spc="-162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5400" dirty="0"/>
          </a:p>
        </p:txBody>
      </p:sp>
      <p:sp>
        <p:nvSpPr>
          <p:cNvPr id="8" name="Text 6"/>
          <p:cNvSpPr/>
          <p:nvPr/>
        </p:nvSpPr>
        <p:spPr>
          <a:xfrm>
            <a:off x="1143000" y="3880693"/>
            <a:ext cx="5180076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24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SEE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143000" y="4501604"/>
            <a:ext cx="5180076" cy="8914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4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Multi-modal capture, normalised into a single photorealistic 3D model.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982980" y="5926485"/>
            <a:ext cx="5265420" cy="1981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6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RGB · Thermal · OGI</a:t>
            </a:r>
            <a:endParaRPr lang="en-US" sz="1800" dirty="0"/>
          </a:p>
          <a:p>
            <a:pPr marL="0" indent="0" algn="l">
              <a:buNone/>
            </a:pPr>
            <a:r>
              <a:rPr lang="en-US" sz="1800" kern="0" spc="36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Drone &amp; confined-space fleets</a:t>
            </a:r>
            <a:endParaRPr lang="en-US" sz="1800" dirty="0"/>
          </a:p>
          <a:p>
            <a:pPr marL="0" indent="0" algn="l">
              <a:buNone/>
            </a:pPr>
            <a:r>
              <a:rPr lang="en-US" sz="1800" kern="0" spc="36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Autonomous robot patrols (KRSI)</a:t>
            </a:r>
            <a:endParaRPr lang="en-US" sz="1800" dirty="0"/>
          </a:p>
          <a:p>
            <a:pPr marL="0" indent="0" algn="l">
              <a:buNone/>
            </a:pPr>
            <a:r>
              <a:rPr lang="en-US" sz="1800" kern="0" spc="36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Fixed sensors &amp; SCADA (read-only)</a:t>
            </a:r>
            <a:endParaRPr lang="en-US" sz="1800" dirty="0"/>
          </a:p>
          <a:p>
            <a:pPr marL="0" indent="0" algn="l">
              <a:buNone/>
            </a:pPr>
            <a:r>
              <a:rPr lang="en-US" sz="1800" kern="0" spc="36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P&amp;ID, line-list, materials (CAD)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6629400" y="2844403"/>
            <a:ext cx="5180076" cy="6552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5400" kern="0" spc="-162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5400" dirty="0"/>
          </a:p>
        </p:txBody>
      </p:sp>
      <p:sp>
        <p:nvSpPr>
          <p:cNvPr id="12" name="Text 10"/>
          <p:cNvSpPr/>
          <p:nvPr/>
        </p:nvSpPr>
        <p:spPr>
          <a:xfrm>
            <a:off x="6629400" y="3880693"/>
            <a:ext cx="5180076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24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REASON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629400" y="4501604"/>
            <a:ext cx="5180076" cy="13181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4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Multimodal AI correlates visual, thermal and process data against the integrity domain model.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6469380" y="6353175"/>
            <a:ext cx="5265420" cy="1981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6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API 584 IOW classification</a:t>
            </a:r>
            <a:endParaRPr lang="en-US" sz="1800" dirty="0"/>
          </a:p>
          <a:p>
            <a:pPr marL="0" indent="0" algn="l">
              <a:buNone/>
            </a:pPr>
            <a:r>
              <a:rPr lang="en-US" sz="1800" kern="0" spc="36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API 571 damage mechanisms</a:t>
            </a:r>
            <a:endParaRPr lang="en-US" sz="1800" dirty="0"/>
          </a:p>
          <a:p>
            <a:pPr marL="0" indent="0" algn="l">
              <a:buNone/>
            </a:pPr>
            <a:r>
              <a:rPr lang="en-US" sz="1800" kern="0" spc="36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API 581 risk scoring + P90 life</a:t>
            </a:r>
            <a:endParaRPr lang="en-US" sz="1800" dirty="0"/>
          </a:p>
          <a:p>
            <a:pPr marL="0" indent="0" algn="l">
              <a:buNone/>
            </a:pPr>
            <a:r>
              <a:rPr lang="en-US" sz="1800" kern="0" spc="36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Stage 3.5 consistency gate</a:t>
            </a:r>
            <a:endParaRPr lang="en-US" sz="1800" dirty="0"/>
          </a:p>
          <a:p>
            <a:pPr marL="0" indent="0" algn="l">
              <a:buNone/>
            </a:pPr>
            <a:r>
              <a:rPr lang="en-US" sz="1800" kern="0" spc="36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Out-of-distribution detector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2115800" y="2844403"/>
            <a:ext cx="5180076" cy="6552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5400" kern="0" spc="-162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5400" dirty="0"/>
          </a:p>
        </p:txBody>
      </p:sp>
      <p:sp>
        <p:nvSpPr>
          <p:cNvPr id="16" name="Text 14"/>
          <p:cNvSpPr/>
          <p:nvPr/>
        </p:nvSpPr>
        <p:spPr>
          <a:xfrm>
            <a:off x="12115800" y="3880693"/>
            <a:ext cx="5180076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24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2115800" y="4501604"/>
            <a:ext cx="5180076" cy="13181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4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Decisions surface in minutes via a natural-language interface — every action engineer-confirmed.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11955780" y="6353175"/>
            <a:ext cx="5265420" cy="1981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36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Prioritised inspection plans</a:t>
            </a:r>
            <a:endParaRPr lang="en-US" sz="1800" dirty="0"/>
          </a:p>
          <a:p>
            <a:pPr marL="0" indent="0" algn="l">
              <a:buNone/>
            </a:pPr>
            <a:r>
              <a:rPr lang="en-US" sz="1800" kern="0" spc="36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CMMS work order packets</a:t>
            </a:r>
            <a:endParaRPr lang="en-US" sz="1800" dirty="0"/>
          </a:p>
          <a:p>
            <a:pPr marL="0" indent="0" algn="l">
              <a:buNone/>
            </a:pPr>
            <a:r>
              <a:rPr lang="en-US" sz="1800" kern="0" spc="36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Chat over the 3D model</a:t>
            </a:r>
            <a:endParaRPr lang="en-US" sz="1800" dirty="0"/>
          </a:p>
          <a:p>
            <a:pPr marL="0" indent="0" algn="l">
              <a:buNone/>
            </a:pPr>
            <a:r>
              <a:rPr lang="en-US" sz="1800" kern="0" spc="36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HITL sign-off required</a:t>
            </a:r>
            <a:endParaRPr lang="en-US" sz="1800" dirty="0"/>
          </a:p>
          <a:p>
            <a:pPr marL="0" indent="0" algn="l">
              <a:buNone/>
            </a:pPr>
            <a:r>
              <a:rPr lang="en-US" sz="1800" kern="0" spc="36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Full audit trail, timestamped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143000" y="9639300"/>
            <a:ext cx="9876206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RECOMMENDATIONS ONLY. READ-ONLY ON THE CONTROL NETWORK.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16221819" y="9639300"/>
            <a:ext cx="999381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/ 17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6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43000" y="552450"/>
            <a:ext cx="133350" cy="133350"/>
          </a:xfrm>
          <a:prstGeom prst="ellipse">
            <a:avLst/>
          </a:prstGeom>
          <a:solidFill>
            <a:srgbClr val="0A0B1F"/>
          </a:solidFill>
          <a:ln/>
        </p:spPr>
      </p:sp>
      <p:sp>
        <p:nvSpPr>
          <p:cNvPr id="3" name="Text 1"/>
          <p:cNvSpPr/>
          <p:nvPr/>
        </p:nvSpPr>
        <p:spPr>
          <a:xfrm>
            <a:off x="1409700" y="457200"/>
            <a:ext cx="1828205" cy="3619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950" b="1" kern="0" spc="-19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 AI Platform</a:t>
            </a:r>
            <a:endParaRPr lang="en-US" sz="1950" dirty="0"/>
          </a:p>
        </p:txBody>
      </p:sp>
      <p:sp>
        <p:nvSpPr>
          <p:cNvPr id="4" name="Text 2"/>
          <p:cNvSpPr/>
          <p:nvPr/>
        </p:nvSpPr>
        <p:spPr>
          <a:xfrm>
            <a:off x="13425636" y="485775"/>
            <a:ext cx="3830945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/ THE INTEGRITY CHAIN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143000" y="952500"/>
            <a:ext cx="14716125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24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INTEGRITY ANALYTICAL CHAIN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143000" y="1535311"/>
            <a:ext cx="14716125" cy="143708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2000"/>
              </a:lnSpc>
              <a:buNone/>
            </a:pPr>
            <a:r>
              <a:rPr lang="en-US" sz="5400" kern="0" spc="-162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IOW → DMR → risk → inspection plan, continuously.</a:t>
            </a:r>
            <a:endParaRPr lang="en-US" sz="5400" dirty="0"/>
          </a:p>
        </p:txBody>
      </p:sp>
      <p:sp>
        <p:nvSpPr>
          <p:cNvPr id="7" name="Shape 5"/>
          <p:cNvSpPr/>
          <p:nvPr/>
        </p:nvSpPr>
        <p:spPr>
          <a:xfrm>
            <a:off x="2103090" y="4294287"/>
            <a:ext cx="14081820" cy="9525"/>
          </a:xfrm>
          <a:prstGeom prst="rect">
            <a:avLst/>
          </a:prstGeom>
          <a:solidFill>
            <a:srgbClr val="D5D5DE"/>
          </a:solidFill>
          <a:ln/>
        </p:spPr>
      </p:sp>
      <p:sp>
        <p:nvSpPr>
          <p:cNvPr id="8" name="Shape 6"/>
          <p:cNvSpPr/>
          <p:nvPr/>
        </p:nvSpPr>
        <p:spPr>
          <a:xfrm>
            <a:off x="1143000" y="3875187"/>
            <a:ext cx="876300" cy="8763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A0B1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23950" y="3894237"/>
            <a:ext cx="914400" cy="876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27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700" dirty="0"/>
          </a:p>
        </p:txBody>
      </p:sp>
      <p:sp>
        <p:nvSpPr>
          <p:cNvPr id="10" name="Text 8"/>
          <p:cNvSpPr/>
          <p:nvPr/>
        </p:nvSpPr>
        <p:spPr>
          <a:xfrm>
            <a:off x="1143000" y="5132487"/>
            <a:ext cx="2616101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24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NORMALISE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143000" y="5639098"/>
            <a:ext cx="2616101" cy="9980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Multi-source data QC'd with ±500 ms timestamp alignment.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3835301" y="3875187"/>
            <a:ext cx="876300" cy="8763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A0B1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816251" y="3894237"/>
            <a:ext cx="914400" cy="876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27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14" name="Text 12"/>
          <p:cNvSpPr/>
          <p:nvPr/>
        </p:nvSpPr>
        <p:spPr>
          <a:xfrm>
            <a:off x="3835301" y="5132487"/>
            <a:ext cx="2616251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24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IOW CHECK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835301" y="5639098"/>
            <a:ext cx="2616251" cy="9980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SCADA scored against API 584 limits by duration × intensity.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6527750" y="3875187"/>
            <a:ext cx="876300" cy="8763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A0B1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08700" y="3894237"/>
            <a:ext cx="914400" cy="876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27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  <p:sp>
        <p:nvSpPr>
          <p:cNvPr id="18" name="Text 16"/>
          <p:cNvSpPr/>
          <p:nvPr/>
        </p:nvSpPr>
        <p:spPr>
          <a:xfrm>
            <a:off x="6527750" y="5132487"/>
            <a:ext cx="2616101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24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DMR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6527750" y="5639098"/>
            <a:ext cx="2616101" cy="131802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API 571 damage mechanism mapping, enriched with CAD context.</a:t>
            </a:r>
            <a:endParaRPr lang="en-US" sz="1800" dirty="0"/>
          </a:p>
        </p:txBody>
      </p:sp>
      <p:sp>
        <p:nvSpPr>
          <p:cNvPr id="20" name="Shape 18"/>
          <p:cNvSpPr/>
          <p:nvPr/>
        </p:nvSpPr>
        <p:spPr>
          <a:xfrm>
            <a:off x="9220051" y="3875187"/>
            <a:ext cx="838200" cy="838200"/>
          </a:xfrm>
          <a:prstGeom prst="ellipse">
            <a:avLst/>
          </a:prstGeom>
          <a:solidFill>
            <a:srgbClr val="0A0B1F"/>
          </a:solidFill>
          <a:ln/>
        </p:spPr>
      </p:sp>
      <p:sp>
        <p:nvSpPr>
          <p:cNvPr id="21" name="Text 19"/>
          <p:cNvSpPr/>
          <p:nvPr/>
        </p:nvSpPr>
        <p:spPr>
          <a:xfrm>
            <a:off x="9181951" y="3875187"/>
            <a:ext cx="914400" cy="876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2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3.5</a:t>
            </a:r>
            <a:endParaRPr lang="en-US" sz="2250" dirty="0"/>
          </a:p>
        </p:txBody>
      </p:sp>
      <p:sp>
        <p:nvSpPr>
          <p:cNvPr id="22" name="Text 20"/>
          <p:cNvSpPr/>
          <p:nvPr/>
        </p:nvSpPr>
        <p:spPr>
          <a:xfrm>
            <a:off x="9220051" y="5094387"/>
            <a:ext cx="2616251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24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CROSS-CHECK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9220051" y="5600998"/>
            <a:ext cx="2616251" cy="131802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Campaign, patrol and SCADA evidence reconciled at the consistency gate.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11912501" y="3875187"/>
            <a:ext cx="876300" cy="8763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A0B1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1893451" y="3894237"/>
            <a:ext cx="914400" cy="876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27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  <p:sp>
        <p:nvSpPr>
          <p:cNvPr id="26" name="Text 24"/>
          <p:cNvSpPr/>
          <p:nvPr/>
        </p:nvSpPr>
        <p:spPr>
          <a:xfrm>
            <a:off x="11912501" y="5132487"/>
            <a:ext cx="2616251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24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VALIDATE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11912501" y="5639098"/>
            <a:ext cx="2616251" cy="9980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Physical validation against UT, thermal, OGI and robot-sourced NDT.</a:t>
            </a:r>
            <a:endParaRPr lang="en-US" sz="1800" dirty="0"/>
          </a:p>
        </p:txBody>
      </p:sp>
      <p:sp>
        <p:nvSpPr>
          <p:cNvPr id="28" name="Shape 26"/>
          <p:cNvSpPr/>
          <p:nvPr/>
        </p:nvSpPr>
        <p:spPr>
          <a:xfrm>
            <a:off x="14604950" y="3875187"/>
            <a:ext cx="876300" cy="8763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A0B1F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4585900" y="3894237"/>
            <a:ext cx="914400" cy="876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27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5–6</a:t>
            </a:r>
            <a:endParaRPr lang="en-US" sz="2700" dirty="0"/>
          </a:p>
        </p:txBody>
      </p:sp>
      <p:sp>
        <p:nvSpPr>
          <p:cNvPr id="30" name="Text 28"/>
          <p:cNvSpPr/>
          <p:nvPr/>
        </p:nvSpPr>
        <p:spPr>
          <a:xfrm>
            <a:off x="14604950" y="5132487"/>
            <a:ext cx="2616101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24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14604950" y="5639098"/>
            <a:ext cx="2616101" cy="131802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API 581 risk + P90 life → prioritised inspection plan &amp; CMMS work order.</a:t>
            </a:r>
            <a:endParaRPr lang="en-US" sz="1800" dirty="0"/>
          </a:p>
        </p:txBody>
      </p:sp>
      <p:sp>
        <p:nvSpPr>
          <p:cNvPr id="32" name="Shape 30"/>
          <p:cNvSpPr/>
          <p:nvPr/>
        </p:nvSpPr>
        <p:spPr>
          <a:xfrm>
            <a:off x="1143000" y="7681020"/>
            <a:ext cx="28575" cy="1188690"/>
          </a:xfrm>
          <a:prstGeom prst="rect">
            <a:avLst/>
          </a:prstGeom>
          <a:solidFill>
            <a:srgbClr val="0A0B1F"/>
          </a:solidFill>
          <a:ln/>
        </p:spPr>
      </p:sp>
      <p:sp>
        <p:nvSpPr>
          <p:cNvPr id="33" name="Text 31"/>
          <p:cNvSpPr/>
          <p:nvPr/>
        </p:nvSpPr>
        <p:spPr>
          <a:xfrm>
            <a:off x="1552575" y="7985820"/>
            <a:ext cx="13735050" cy="4647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 </a:t>
            </a:r>
            <a:r>
              <a:rPr lang="en-US" sz="24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Triage-to-work-order cycle reduced from </a:t>
            </a:r>
            <a:r>
              <a:rPr lang="en-US" sz="2400" b="1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5–10 days </a:t>
            </a:r>
            <a:r>
              <a:rPr lang="en-US" sz="24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</a:t>
            </a:r>
            <a:r>
              <a:rPr lang="en-US" sz="2400" b="1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 4 hours</a:t>
            </a:r>
            <a:r>
              <a:rPr lang="en-US" sz="24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2400" dirty="0"/>
          </a:p>
        </p:txBody>
      </p:sp>
      <p:sp>
        <p:nvSpPr>
          <p:cNvPr id="34" name="Text 32"/>
          <p:cNvSpPr/>
          <p:nvPr/>
        </p:nvSpPr>
        <p:spPr>
          <a:xfrm>
            <a:off x="1143000" y="9639300"/>
            <a:ext cx="1312893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CRITICAL FINDINGS REQUIRE ENGINEER CONFIRM / DISMISS / RECLASSIFY BEFORE CMMS.</a:t>
            </a:r>
            <a:endParaRPr lang="en-US" sz="1800" dirty="0"/>
          </a:p>
        </p:txBody>
      </p:sp>
      <p:sp>
        <p:nvSpPr>
          <p:cNvPr id="35" name="Text 33"/>
          <p:cNvSpPr/>
          <p:nvPr/>
        </p:nvSpPr>
        <p:spPr>
          <a:xfrm>
            <a:off x="16221819" y="9639300"/>
            <a:ext cx="999381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/ 17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43000" y="552450"/>
            <a:ext cx="133350" cy="133350"/>
          </a:xfrm>
          <a:prstGeom prst="ellipse">
            <a:avLst/>
          </a:prstGeom>
          <a:solidFill>
            <a:srgbClr val="0A0B1F"/>
          </a:solidFill>
          <a:ln/>
        </p:spPr>
      </p:sp>
      <p:sp>
        <p:nvSpPr>
          <p:cNvPr id="3" name="Text 1"/>
          <p:cNvSpPr/>
          <p:nvPr/>
        </p:nvSpPr>
        <p:spPr>
          <a:xfrm>
            <a:off x="1409700" y="457200"/>
            <a:ext cx="1828205" cy="3619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950" b="1" kern="0" spc="-19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 AI Platform</a:t>
            </a:r>
            <a:endParaRPr lang="en-US" sz="1950" dirty="0"/>
          </a:p>
        </p:txBody>
      </p:sp>
      <p:sp>
        <p:nvSpPr>
          <p:cNvPr id="4" name="Text 2"/>
          <p:cNvSpPr/>
          <p:nvPr/>
        </p:nvSpPr>
        <p:spPr>
          <a:xfrm>
            <a:off x="15124063" y="485775"/>
            <a:ext cx="2097137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/ THE MOAT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143000" y="952500"/>
            <a:ext cx="14716125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24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POSITION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143000" y="1535311"/>
            <a:ext cx="14716125" cy="143708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2000"/>
              </a:lnSpc>
              <a:buNone/>
            </a:pPr>
            <a:r>
              <a:rPr lang="en-US" sz="5400" kern="0" spc="-162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Four layers. One system. No one else has all four.</a:t>
            </a:r>
            <a:endParaRPr lang="en-US" sz="5400" dirty="0"/>
          </a:p>
        </p:txBody>
      </p:sp>
      <p:sp>
        <p:nvSpPr>
          <p:cNvPr id="7" name="Shape 5"/>
          <p:cNvSpPr/>
          <p:nvPr/>
        </p:nvSpPr>
        <p:spPr>
          <a:xfrm>
            <a:off x="1143000" y="4538960"/>
            <a:ext cx="16002000" cy="9525"/>
          </a:xfrm>
          <a:prstGeom prst="rect">
            <a:avLst/>
          </a:prstGeom>
          <a:solidFill>
            <a:srgbClr val="D5D5DE"/>
          </a:solidFill>
          <a:ln/>
        </p:spPr>
      </p:sp>
      <p:sp>
        <p:nvSpPr>
          <p:cNvPr id="8" name="Text 6"/>
          <p:cNvSpPr/>
          <p:nvPr/>
        </p:nvSpPr>
        <p:spPr>
          <a:xfrm>
            <a:off x="1295400" y="3915073"/>
            <a:ext cx="3980505" cy="4810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350" kern="0" spc="216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LAYER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5414128" y="3915073"/>
            <a:ext cx="2562852" cy="4810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350" kern="0" spc="216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RBI INCUMBENTS </a:t>
            </a:r>
            <a:r>
              <a:rPr lang="en-US" sz="1125" kern="0" spc="216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ORKSOFT · MERIDIUM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8194414" y="3915073"/>
            <a:ext cx="2826669" cy="4810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350" kern="0" spc="216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FUSION </a:t>
            </a:r>
            <a:r>
              <a:rPr lang="en-US" sz="1125" kern="0" spc="216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COGNITE · HEXAGON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11228292" y="3915073"/>
            <a:ext cx="3264933" cy="4810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350" kern="0" spc="216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AUTONOMOUS CAPTURE </a:t>
            </a:r>
            <a:r>
              <a:rPr lang="en-US" sz="1125" kern="0" spc="216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PERCEPTO · FLYABILITY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14593639" y="3724573"/>
            <a:ext cx="2551361" cy="823913"/>
          </a:xfrm>
          <a:prstGeom prst="rect">
            <a:avLst/>
          </a:prstGeom>
          <a:solidFill>
            <a:srgbClr val="0A0B1F">
              <a:alpha val="6000"/>
            </a:srgbClr>
          </a:solidFill>
          <a:ln/>
        </p:spPr>
      </p:sp>
      <p:sp>
        <p:nvSpPr>
          <p:cNvPr id="13" name="Text 11"/>
          <p:cNvSpPr/>
          <p:nvPr/>
        </p:nvSpPr>
        <p:spPr>
          <a:xfrm>
            <a:off x="14707769" y="3915073"/>
            <a:ext cx="2323101" cy="4810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kern="0" spc="288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 AI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1143000" y="5377160"/>
            <a:ext cx="1600200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15" name="Text 13"/>
          <p:cNvSpPr/>
          <p:nvPr/>
        </p:nvSpPr>
        <p:spPr>
          <a:xfrm>
            <a:off x="1295400" y="4815185"/>
            <a:ext cx="3980505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Visual inspection (multi-modal)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5414128" y="4815185"/>
            <a:ext cx="2562852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8194414" y="4815185"/>
            <a:ext cx="2826669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partial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1228292" y="4815185"/>
            <a:ext cx="3264933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800" dirty="0"/>
          </a:p>
        </p:txBody>
      </p:sp>
      <p:sp>
        <p:nvSpPr>
          <p:cNvPr id="19" name="Shape 17"/>
          <p:cNvSpPr/>
          <p:nvPr/>
        </p:nvSpPr>
        <p:spPr>
          <a:xfrm>
            <a:off x="14593639" y="4548485"/>
            <a:ext cx="2551361" cy="838200"/>
          </a:xfrm>
          <a:prstGeom prst="rect">
            <a:avLst/>
          </a:prstGeom>
          <a:solidFill>
            <a:srgbClr val="0A0B1F">
              <a:alpha val="6000"/>
            </a:srgbClr>
          </a:solidFill>
          <a:ln/>
        </p:spPr>
      </p:sp>
      <p:sp>
        <p:nvSpPr>
          <p:cNvPr id="20" name="Text 18"/>
          <p:cNvSpPr/>
          <p:nvPr/>
        </p:nvSpPr>
        <p:spPr>
          <a:xfrm>
            <a:off x="14707769" y="4815185"/>
            <a:ext cx="2323101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800" dirty="0"/>
          </a:p>
        </p:txBody>
      </p:sp>
      <p:sp>
        <p:nvSpPr>
          <p:cNvPr id="21" name="Shape 19"/>
          <p:cNvSpPr/>
          <p:nvPr/>
        </p:nvSpPr>
        <p:spPr>
          <a:xfrm>
            <a:off x="1143000" y="6472535"/>
            <a:ext cx="1600200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22" name="Text 20"/>
          <p:cNvSpPr/>
          <p:nvPr/>
        </p:nvSpPr>
        <p:spPr>
          <a:xfrm>
            <a:off x="1295400" y="5653385"/>
            <a:ext cx="3980505" cy="600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Photorealistic 3D (from drone imagery)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5414128" y="5653385"/>
            <a:ext cx="2562852" cy="600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8194414" y="5653385"/>
            <a:ext cx="2826669" cy="600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needs LiDAR / CAD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11228292" y="5653385"/>
            <a:ext cx="3264933" cy="600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800" dirty="0"/>
          </a:p>
        </p:txBody>
      </p:sp>
      <p:sp>
        <p:nvSpPr>
          <p:cNvPr id="26" name="Shape 24"/>
          <p:cNvSpPr/>
          <p:nvPr/>
        </p:nvSpPr>
        <p:spPr>
          <a:xfrm>
            <a:off x="14593639" y="5386685"/>
            <a:ext cx="2551361" cy="1095375"/>
          </a:xfrm>
          <a:prstGeom prst="rect">
            <a:avLst/>
          </a:prstGeom>
          <a:solidFill>
            <a:srgbClr val="0A0B1F">
              <a:alpha val="6000"/>
            </a:srgbClr>
          </a:solidFill>
          <a:ln/>
        </p:spPr>
      </p:sp>
      <p:sp>
        <p:nvSpPr>
          <p:cNvPr id="27" name="Text 25"/>
          <p:cNvSpPr/>
          <p:nvPr/>
        </p:nvSpPr>
        <p:spPr>
          <a:xfrm>
            <a:off x="14707769" y="5653385"/>
            <a:ext cx="2323101" cy="600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3DGS</a:t>
            </a:r>
            <a:endParaRPr lang="en-US" sz="1800" dirty="0"/>
          </a:p>
        </p:txBody>
      </p:sp>
      <p:sp>
        <p:nvSpPr>
          <p:cNvPr id="28" name="Shape 26"/>
          <p:cNvSpPr/>
          <p:nvPr/>
        </p:nvSpPr>
        <p:spPr>
          <a:xfrm>
            <a:off x="1143000" y="7310735"/>
            <a:ext cx="1600200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29" name="Text 27"/>
          <p:cNvSpPr/>
          <p:nvPr/>
        </p:nvSpPr>
        <p:spPr>
          <a:xfrm>
            <a:off x="1295400" y="6748760"/>
            <a:ext cx="3980505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SCADA/IOW context (API 584)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5414128" y="6748760"/>
            <a:ext cx="2562852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8194414" y="6748760"/>
            <a:ext cx="2826669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11228292" y="6748760"/>
            <a:ext cx="3264933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800" dirty="0"/>
          </a:p>
        </p:txBody>
      </p:sp>
      <p:sp>
        <p:nvSpPr>
          <p:cNvPr id="33" name="Shape 31"/>
          <p:cNvSpPr/>
          <p:nvPr/>
        </p:nvSpPr>
        <p:spPr>
          <a:xfrm>
            <a:off x="14593639" y="6482060"/>
            <a:ext cx="2551361" cy="838200"/>
          </a:xfrm>
          <a:prstGeom prst="rect">
            <a:avLst/>
          </a:prstGeom>
          <a:solidFill>
            <a:srgbClr val="0A0B1F">
              <a:alpha val="6000"/>
            </a:srgbClr>
          </a:solidFill>
          <a:ln/>
        </p:spPr>
      </p:sp>
      <p:sp>
        <p:nvSpPr>
          <p:cNvPr id="34" name="Text 32"/>
          <p:cNvSpPr/>
          <p:nvPr/>
        </p:nvSpPr>
        <p:spPr>
          <a:xfrm>
            <a:off x="14707769" y="6748760"/>
            <a:ext cx="2323101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800" dirty="0"/>
          </a:p>
        </p:txBody>
      </p:sp>
      <p:sp>
        <p:nvSpPr>
          <p:cNvPr id="35" name="Shape 33"/>
          <p:cNvSpPr/>
          <p:nvPr/>
        </p:nvSpPr>
        <p:spPr>
          <a:xfrm>
            <a:off x="1143000" y="8406110"/>
            <a:ext cx="1600200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36" name="Text 34"/>
          <p:cNvSpPr/>
          <p:nvPr/>
        </p:nvSpPr>
        <p:spPr>
          <a:xfrm>
            <a:off x="1295400" y="7586960"/>
            <a:ext cx="3980505" cy="600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Damage mechanism reasoning (API 571)</a:t>
            </a:r>
            <a:endParaRPr lang="en-US" sz="1800" dirty="0"/>
          </a:p>
        </p:txBody>
      </p:sp>
      <p:sp>
        <p:nvSpPr>
          <p:cNvPr id="37" name="Text 35"/>
          <p:cNvSpPr/>
          <p:nvPr/>
        </p:nvSpPr>
        <p:spPr>
          <a:xfrm>
            <a:off x="5414128" y="7586960"/>
            <a:ext cx="2562852" cy="600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800" dirty="0"/>
          </a:p>
        </p:txBody>
      </p:sp>
      <p:sp>
        <p:nvSpPr>
          <p:cNvPr id="38" name="Text 36"/>
          <p:cNvSpPr/>
          <p:nvPr/>
        </p:nvSpPr>
        <p:spPr>
          <a:xfrm>
            <a:off x="8194414" y="7586960"/>
            <a:ext cx="2826669" cy="600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11228292" y="7586960"/>
            <a:ext cx="3264933" cy="600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800" dirty="0"/>
          </a:p>
        </p:txBody>
      </p:sp>
      <p:sp>
        <p:nvSpPr>
          <p:cNvPr id="40" name="Shape 38"/>
          <p:cNvSpPr/>
          <p:nvPr/>
        </p:nvSpPr>
        <p:spPr>
          <a:xfrm>
            <a:off x="14593639" y="7320260"/>
            <a:ext cx="2551361" cy="1095375"/>
          </a:xfrm>
          <a:prstGeom prst="rect">
            <a:avLst/>
          </a:prstGeom>
          <a:solidFill>
            <a:srgbClr val="0A0B1F">
              <a:alpha val="6000"/>
            </a:srgbClr>
          </a:solidFill>
          <a:ln/>
        </p:spPr>
      </p:sp>
      <p:sp>
        <p:nvSpPr>
          <p:cNvPr id="41" name="Text 39"/>
          <p:cNvSpPr/>
          <p:nvPr/>
        </p:nvSpPr>
        <p:spPr>
          <a:xfrm>
            <a:off x="14707769" y="7586960"/>
            <a:ext cx="2323101" cy="600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800" dirty="0"/>
          </a:p>
        </p:txBody>
      </p:sp>
      <p:sp>
        <p:nvSpPr>
          <p:cNvPr id="42" name="Text 40"/>
          <p:cNvSpPr/>
          <p:nvPr/>
        </p:nvSpPr>
        <p:spPr>
          <a:xfrm>
            <a:off x="1295400" y="8682335"/>
            <a:ext cx="3980505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Deployment time</a:t>
            </a:r>
            <a:endParaRPr lang="en-US" sz="1800" dirty="0"/>
          </a:p>
        </p:txBody>
      </p:sp>
      <p:sp>
        <p:nvSpPr>
          <p:cNvPr id="43" name="Text 41"/>
          <p:cNvSpPr/>
          <p:nvPr/>
        </p:nvSpPr>
        <p:spPr>
          <a:xfrm>
            <a:off x="5414128" y="8682335"/>
            <a:ext cx="2562852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6–18 mo</a:t>
            </a:r>
            <a:endParaRPr lang="en-US" sz="1800" dirty="0"/>
          </a:p>
        </p:txBody>
      </p:sp>
      <p:sp>
        <p:nvSpPr>
          <p:cNvPr id="44" name="Text 42"/>
          <p:cNvSpPr/>
          <p:nvPr/>
        </p:nvSpPr>
        <p:spPr>
          <a:xfrm>
            <a:off x="8194414" y="8682335"/>
            <a:ext cx="2826669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6–18 mo</a:t>
            </a:r>
            <a:endParaRPr lang="en-US" sz="1800" dirty="0"/>
          </a:p>
        </p:txBody>
      </p:sp>
      <p:sp>
        <p:nvSpPr>
          <p:cNvPr id="45" name="Text 43"/>
          <p:cNvSpPr/>
          <p:nvPr/>
        </p:nvSpPr>
        <p:spPr>
          <a:xfrm>
            <a:off x="11228292" y="8682335"/>
            <a:ext cx="3264933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weeks</a:t>
            </a:r>
            <a:endParaRPr lang="en-US" sz="1800" dirty="0"/>
          </a:p>
        </p:txBody>
      </p:sp>
      <p:sp>
        <p:nvSpPr>
          <p:cNvPr id="46" name="Shape 44"/>
          <p:cNvSpPr/>
          <p:nvPr/>
        </p:nvSpPr>
        <p:spPr>
          <a:xfrm>
            <a:off x="14593639" y="8415635"/>
            <a:ext cx="2551361" cy="833438"/>
          </a:xfrm>
          <a:prstGeom prst="rect">
            <a:avLst/>
          </a:prstGeom>
          <a:solidFill>
            <a:srgbClr val="0A0B1F">
              <a:alpha val="6000"/>
            </a:srgbClr>
          </a:solidFill>
          <a:ln/>
        </p:spPr>
      </p:sp>
      <p:sp>
        <p:nvSpPr>
          <p:cNvPr id="47" name="Text 45"/>
          <p:cNvSpPr/>
          <p:nvPr/>
        </p:nvSpPr>
        <p:spPr>
          <a:xfrm>
            <a:off x="14707769" y="8682335"/>
            <a:ext cx="2323101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90-day pilot</a:t>
            </a:r>
            <a:endParaRPr lang="en-US" sz="1800" dirty="0"/>
          </a:p>
        </p:txBody>
      </p:sp>
      <p:sp>
        <p:nvSpPr>
          <p:cNvPr id="48" name="Text 46"/>
          <p:cNvSpPr/>
          <p:nvPr/>
        </p:nvSpPr>
        <p:spPr>
          <a:xfrm>
            <a:off x="1143000" y="9639300"/>
            <a:ext cx="9036621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HARDWARE-AGNOSTIC AT EVERY LAYER. NO VENDOR LOCK-IN.</a:t>
            </a:r>
            <a:endParaRPr lang="en-US" sz="1800" dirty="0"/>
          </a:p>
        </p:txBody>
      </p:sp>
      <p:sp>
        <p:nvSpPr>
          <p:cNvPr id="49" name="Text 47"/>
          <p:cNvSpPr/>
          <p:nvPr/>
        </p:nvSpPr>
        <p:spPr>
          <a:xfrm>
            <a:off x="16221819" y="9639300"/>
            <a:ext cx="999381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 / 17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B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43000" y="552450"/>
            <a:ext cx="133350" cy="133350"/>
          </a:xfrm>
          <a:prstGeom prst="ellipse">
            <a:avLst/>
          </a:prstGeom>
          <a:solidFill>
            <a:srgbClr val="A9AAF5"/>
          </a:solidFill>
          <a:ln/>
        </p:spPr>
      </p:sp>
      <p:sp>
        <p:nvSpPr>
          <p:cNvPr id="3" name="Text 1"/>
          <p:cNvSpPr/>
          <p:nvPr/>
        </p:nvSpPr>
        <p:spPr>
          <a:xfrm>
            <a:off x="1409700" y="457200"/>
            <a:ext cx="1828205" cy="3619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950" b="1" kern="0" spc="-19" dirty="0">
                <a:solidFill>
                  <a:srgbClr val="F1F1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 AI Platform</a:t>
            </a:r>
            <a:endParaRPr lang="en-US" sz="1950" dirty="0"/>
          </a:p>
        </p:txBody>
      </p:sp>
      <p:sp>
        <p:nvSpPr>
          <p:cNvPr id="4" name="Text 2"/>
          <p:cNvSpPr/>
          <p:nvPr/>
        </p:nvSpPr>
        <p:spPr>
          <a:xfrm>
            <a:off x="15164693" y="485775"/>
            <a:ext cx="2056507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F1F1F8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 / WHY NOW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143000" y="952500"/>
            <a:ext cx="14716125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24" dirty="0">
                <a:solidFill>
                  <a:srgbClr val="A9AA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TIMING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143000" y="1535311"/>
            <a:ext cx="14716125" cy="73759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2000"/>
              </a:lnSpc>
              <a:buNone/>
            </a:pPr>
            <a:r>
              <a:rPr lang="en-US" sz="5400" kern="0" spc="-162" dirty="0">
                <a:solidFill>
                  <a:srgbClr val="F1F1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Four technologies crossed the line in 2024.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1143000" y="2539603"/>
            <a:ext cx="13735050" cy="514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5000"/>
              </a:lnSpc>
              <a:buNone/>
            </a:pPr>
            <a:r>
              <a:rPr lang="en-US" sz="3000" kern="0" spc="-45" dirty="0">
                <a:solidFill>
                  <a:srgbClr val="F1F1F8">
                    <a:alpha val="72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KAP was not possible at scale three years ago. It is now.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1143000" y="3701653"/>
            <a:ext cx="3826193" cy="895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7500" kern="0" spc="-337" dirty="0">
                <a:solidFill>
                  <a:srgbClr val="A9AA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7500" dirty="0"/>
          </a:p>
        </p:txBody>
      </p:sp>
      <p:sp>
        <p:nvSpPr>
          <p:cNvPr id="9" name="Text 7"/>
          <p:cNvSpPr/>
          <p:nvPr/>
        </p:nvSpPr>
        <p:spPr>
          <a:xfrm>
            <a:off x="1143000" y="4939903"/>
            <a:ext cx="3826193" cy="74652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24" dirty="0">
                <a:solidFill>
                  <a:srgbClr val="F1F1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GAUSSIAN SPLATTING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143000" y="5876925"/>
            <a:ext cx="3826193" cy="142458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950" dirty="0">
                <a:solidFill>
                  <a:srgbClr val="F1F1F8">
                    <a:alpha val="8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Navigable, photo-quality facility models built from standard drone imagery — at </a:t>
            </a:r>
            <a:r>
              <a:rPr lang="en-US" sz="1950" b="1" dirty="0">
                <a:solidFill>
                  <a:srgbClr val="A9AA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1/100 </a:t>
            </a:r>
            <a:r>
              <a:rPr lang="en-US" sz="1950" dirty="0">
                <a:solidFill>
                  <a:srgbClr val="F1F1F8">
                    <a:alpha val="8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cost of LiDAR.</a:t>
            </a:r>
            <a:endParaRPr lang="en-US" sz="1950" dirty="0"/>
          </a:p>
        </p:txBody>
      </p:sp>
      <p:sp>
        <p:nvSpPr>
          <p:cNvPr id="11" name="Text 9"/>
          <p:cNvSpPr/>
          <p:nvPr/>
        </p:nvSpPr>
        <p:spPr>
          <a:xfrm>
            <a:off x="5238750" y="3701653"/>
            <a:ext cx="3826193" cy="895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7500" kern="0" spc="-337" dirty="0">
                <a:solidFill>
                  <a:srgbClr val="A9AA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7500" dirty="0"/>
          </a:p>
        </p:txBody>
      </p:sp>
      <p:sp>
        <p:nvSpPr>
          <p:cNvPr id="12" name="Text 10"/>
          <p:cNvSpPr/>
          <p:nvPr/>
        </p:nvSpPr>
        <p:spPr>
          <a:xfrm>
            <a:off x="5238750" y="4939903"/>
            <a:ext cx="3826193" cy="74652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24" dirty="0">
                <a:solidFill>
                  <a:srgbClr val="F1F1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MULTIMODAL AI REASONING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238750" y="5876925"/>
            <a:ext cx="3826193" cy="142458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950" dirty="0">
                <a:solidFill>
                  <a:srgbClr val="F1F1F8">
                    <a:alpha val="8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Large models crossed the threshold for correlating visual, thermal and sensor data in a single analysis.</a:t>
            </a:r>
            <a:endParaRPr lang="en-US" sz="1950" dirty="0"/>
          </a:p>
        </p:txBody>
      </p:sp>
      <p:sp>
        <p:nvSpPr>
          <p:cNvPr id="14" name="Text 12"/>
          <p:cNvSpPr/>
          <p:nvPr/>
        </p:nvSpPr>
        <p:spPr>
          <a:xfrm>
            <a:off x="9334500" y="3701653"/>
            <a:ext cx="3826193" cy="895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7500" kern="0" spc="-337" dirty="0">
                <a:solidFill>
                  <a:srgbClr val="A9AA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7500" dirty="0"/>
          </a:p>
        </p:txBody>
      </p:sp>
      <p:sp>
        <p:nvSpPr>
          <p:cNvPr id="15" name="Text 13"/>
          <p:cNvSpPr/>
          <p:nvPr/>
        </p:nvSpPr>
        <p:spPr>
          <a:xfrm>
            <a:off x="9334500" y="4939903"/>
            <a:ext cx="3826193" cy="74652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24" dirty="0">
                <a:solidFill>
                  <a:srgbClr val="F1F1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VENDOR-NEUTRAL OPC UA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9334500" y="5876925"/>
            <a:ext cx="3826193" cy="10779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950" dirty="0">
                <a:solidFill>
                  <a:srgbClr val="F1F1F8">
                    <a:alpha val="8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Read-only SCADA access across Emerson, Siemens, AVEVA, Ignition — without vendor lock-in.</a:t>
            </a:r>
            <a:endParaRPr lang="en-US" sz="1950" dirty="0"/>
          </a:p>
        </p:txBody>
      </p:sp>
      <p:sp>
        <p:nvSpPr>
          <p:cNvPr id="17" name="Text 15"/>
          <p:cNvSpPr/>
          <p:nvPr/>
        </p:nvSpPr>
        <p:spPr>
          <a:xfrm>
            <a:off x="13430250" y="3701653"/>
            <a:ext cx="3826193" cy="895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7500" kern="0" spc="-337" dirty="0">
                <a:solidFill>
                  <a:srgbClr val="A9AA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7500" dirty="0"/>
          </a:p>
        </p:txBody>
      </p:sp>
      <p:sp>
        <p:nvSpPr>
          <p:cNvPr id="18" name="Text 16"/>
          <p:cNvSpPr/>
          <p:nvPr/>
        </p:nvSpPr>
        <p:spPr>
          <a:xfrm>
            <a:off x="13430250" y="4939903"/>
            <a:ext cx="3826193" cy="74652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24" dirty="0">
                <a:solidFill>
                  <a:srgbClr val="F1F1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PLUG-AND-PLAY AI TOOLS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3430250" y="5876925"/>
            <a:ext cx="3826193" cy="142458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950" dirty="0">
                <a:solidFill>
                  <a:srgbClr val="F1F1F8">
                    <a:alpha val="8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integration standards let AI call specialised detection models as tools — no custom pipeline work.</a:t>
            </a:r>
            <a:endParaRPr lang="en-US" sz="1950" dirty="0"/>
          </a:p>
        </p:txBody>
      </p:sp>
      <p:sp>
        <p:nvSpPr>
          <p:cNvPr id="20" name="Text 18"/>
          <p:cNvSpPr/>
          <p:nvPr/>
        </p:nvSpPr>
        <p:spPr>
          <a:xfrm>
            <a:off x="1143000" y="9639300"/>
            <a:ext cx="12843498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F1F1F8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ENABLING TECHNOLOGIES REACHED PRODUCTION READINESS BETWEEN 2023 AND 2024.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16221819" y="9639300"/>
            <a:ext cx="999381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F1F1F8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/ 17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43000" y="552450"/>
            <a:ext cx="133350" cy="133350"/>
          </a:xfrm>
          <a:prstGeom prst="ellipse">
            <a:avLst/>
          </a:prstGeom>
          <a:solidFill>
            <a:srgbClr val="0A0B1F"/>
          </a:solidFill>
          <a:ln/>
        </p:spPr>
      </p:sp>
      <p:sp>
        <p:nvSpPr>
          <p:cNvPr id="3" name="Text 1"/>
          <p:cNvSpPr/>
          <p:nvPr/>
        </p:nvSpPr>
        <p:spPr>
          <a:xfrm>
            <a:off x="1409700" y="457200"/>
            <a:ext cx="1828205" cy="3619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950" b="1" kern="0" spc="-19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 AI Platform</a:t>
            </a:r>
            <a:endParaRPr lang="en-US" sz="1950" dirty="0"/>
          </a:p>
        </p:txBody>
      </p:sp>
      <p:sp>
        <p:nvSpPr>
          <p:cNvPr id="4" name="Text 2"/>
          <p:cNvSpPr/>
          <p:nvPr/>
        </p:nvSpPr>
        <p:spPr>
          <a:xfrm>
            <a:off x="14156829" y="485775"/>
            <a:ext cx="3077816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/ THE VALUE CASE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143000" y="952500"/>
            <a:ext cx="14716125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24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VALUE CASE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143000" y="1535311"/>
            <a:ext cx="14716125" cy="73759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2000"/>
              </a:lnSpc>
              <a:buNone/>
            </a:pPr>
            <a:r>
              <a:rPr lang="en-US" sz="5400" kern="0" spc="-162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a mid-size refinery unlocks.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1143000" y="2539603"/>
            <a:ext cx="13735050" cy="990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5000"/>
              </a:lnSpc>
              <a:buNone/>
            </a:pPr>
            <a:r>
              <a:rPr lang="en-US" sz="3000" kern="0" spc="-45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Recurring savings fund adoption. Avoided major events create the asymmetric upside.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1143000" y="3958382"/>
            <a:ext cx="5130701" cy="3957489"/>
          </a:xfrm>
          <a:prstGeom prst="roundRect">
            <a:avLst>
              <a:gd name="adj" fmla="val 3851"/>
            </a:avLst>
          </a:prstGeom>
          <a:solidFill>
            <a:srgbClr val="FFFFFF"/>
          </a:solidFill>
          <a:ln/>
        </p:spPr>
      </p:sp>
      <p:sp>
        <p:nvSpPr>
          <p:cNvPr id="9" name="Shape 7"/>
          <p:cNvSpPr/>
          <p:nvPr/>
        </p:nvSpPr>
        <p:spPr>
          <a:xfrm>
            <a:off x="1143000" y="7906345"/>
            <a:ext cx="5130701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10" name="Shape 8"/>
          <p:cNvSpPr/>
          <p:nvPr/>
        </p:nvSpPr>
        <p:spPr>
          <a:xfrm>
            <a:off x="1143000" y="3958382"/>
            <a:ext cx="5130701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11" name="Shape 9"/>
          <p:cNvSpPr/>
          <p:nvPr/>
        </p:nvSpPr>
        <p:spPr>
          <a:xfrm>
            <a:off x="1143000" y="3958382"/>
            <a:ext cx="38100" cy="3957489"/>
          </a:xfrm>
          <a:prstGeom prst="rect">
            <a:avLst/>
          </a:prstGeom>
          <a:solidFill>
            <a:srgbClr val="0A0B1F"/>
          </a:solidFill>
          <a:ln/>
        </p:spPr>
      </p:sp>
      <p:sp>
        <p:nvSpPr>
          <p:cNvPr id="12" name="Shape 10"/>
          <p:cNvSpPr/>
          <p:nvPr/>
        </p:nvSpPr>
        <p:spPr>
          <a:xfrm>
            <a:off x="6264176" y="3958382"/>
            <a:ext cx="9525" cy="3957489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13" name="Text 11"/>
          <p:cNvSpPr/>
          <p:nvPr/>
        </p:nvSpPr>
        <p:spPr>
          <a:xfrm>
            <a:off x="1638300" y="4425107"/>
            <a:ext cx="4293736" cy="30375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350" kern="0" spc="216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HARD SAVINGS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1638300" y="4881265"/>
            <a:ext cx="4293736" cy="876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6600" kern="0" spc="-231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$3–8M</a:t>
            </a:r>
            <a:r>
              <a:rPr lang="en-US" sz="2100" kern="0" spc="-231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/yr</a:t>
            </a:r>
            <a:endParaRPr lang="en-US" sz="6600" dirty="0"/>
          </a:p>
        </p:txBody>
      </p:sp>
      <p:sp>
        <p:nvSpPr>
          <p:cNvPr id="15" name="Text 13"/>
          <p:cNvSpPr/>
          <p:nvPr/>
        </p:nvSpPr>
        <p:spPr>
          <a:xfrm>
            <a:off x="1638300" y="5871865"/>
            <a:ext cx="4293736" cy="6247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65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Inspection optimisation, LDAR labor efficiency, turnaround scope control.</a:t>
            </a:r>
            <a:endParaRPr lang="en-US" sz="1650" dirty="0"/>
          </a:p>
        </p:txBody>
      </p:sp>
      <p:sp>
        <p:nvSpPr>
          <p:cNvPr id="16" name="Shape 14"/>
          <p:cNvSpPr/>
          <p:nvPr/>
        </p:nvSpPr>
        <p:spPr>
          <a:xfrm>
            <a:off x="6578501" y="3958382"/>
            <a:ext cx="5130850" cy="3957489"/>
          </a:xfrm>
          <a:prstGeom prst="roundRect">
            <a:avLst>
              <a:gd name="adj" fmla="val 3851"/>
            </a:avLst>
          </a:prstGeom>
          <a:solidFill>
            <a:srgbClr val="FFFFFF"/>
          </a:solidFill>
          <a:ln/>
        </p:spPr>
      </p:sp>
      <p:sp>
        <p:nvSpPr>
          <p:cNvPr id="17" name="Shape 15"/>
          <p:cNvSpPr/>
          <p:nvPr/>
        </p:nvSpPr>
        <p:spPr>
          <a:xfrm>
            <a:off x="6578501" y="7906345"/>
            <a:ext cx="513085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18" name="Shape 16"/>
          <p:cNvSpPr/>
          <p:nvPr/>
        </p:nvSpPr>
        <p:spPr>
          <a:xfrm>
            <a:off x="6578501" y="3958382"/>
            <a:ext cx="513085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19" name="Shape 17"/>
          <p:cNvSpPr/>
          <p:nvPr/>
        </p:nvSpPr>
        <p:spPr>
          <a:xfrm>
            <a:off x="6578501" y="3958382"/>
            <a:ext cx="38100" cy="3957489"/>
          </a:xfrm>
          <a:prstGeom prst="rect">
            <a:avLst/>
          </a:prstGeom>
          <a:solidFill>
            <a:srgbClr val="00A37A"/>
          </a:solidFill>
          <a:ln/>
        </p:spPr>
      </p:sp>
      <p:sp>
        <p:nvSpPr>
          <p:cNvPr id="20" name="Shape 18"/>
          <p:cNvSpPr/>
          <p:nvPr/>
        </p:nvSpPr>
        <p:spPr>
          <a:xfrm>
            <a:off x="11699825" y="3958382"/>
            <a:ext cx="9525" cy="3957489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21" name="Text 19"/>
          <p:cNvSpPr/>
          <p:nvPr/>
        </p:nvSpPr>
        <p:spPr>
          <a:xfrm>
            <a:off x="7073801" y="4425107"/>
            <a:ext cx="4293889" cy="30375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350" kern="0" spc="216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OPERATIONAL VALUE</a:t>
            </a:r>
            <a:endParaRPr lang="en-US" sz="1350" dirty="0"/>
          </a:p>
        </p:txBody>
      </p:sp>
      <p:sp>
        <p:nvSpPr>
          <p:cNvPr id="22" name="Text 20"/>
          <p:cNvSpPr/>
          <p:nvPr/>
        </p:nvSpPr>
        <p:spPr>
          <a:xfrm>
            <a:off x="7073801" y="4881265"/>
            <a:ext cx="4293889" cy="876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6600" kern="0" spc="-231" dirty="0">
                <a:solidFill>
                  <a:srgbClr val="00A3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$5–20M</a:t>
            </a:r>
            <a:r>
              <a:rPr lang="en-US" sz="2100" kern="0" spc="-231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/yr</a:t>
            </a:r>
            <a:endParaRPr lang="en-US" sz="6600" dirty="0"/>
          </a:p>
        </p:txBody>
      </p:sp>
      <p:sp>
        <p:nvSpPr>
          <p:cNvPr id="23" name="Text 21"/>
          <p:cNvSpPr/>
          <p:nvPr/>
        </p:nvSpPr>
        <p:spPr>
          <a:xfrm>
            <a:off x="7073801" y="5871865"/>
            <a:ext cx="4293889" cy="6247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65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Downtime reduction, faster root-cause analysis, faster decisions.</a:t>
            </a:r>
            <a:endParaRPr lang="en-US" sz="1650" dirty="0"/>
          </a:p>
        </p:txBody>
      </p:sp>
      <p:sp>
        <p:nvSpPr>
          <p:cNvPr id="24" name="Shape 22"/>
          <p:cNvSpPr/>
          <p:nvPr/>
        </p:nvSpPr>
        <p:spPr>
          <a:xfrm>
            <a:off x="12014150" y="3958382"/>
            <a:ext cx="5130850" cy="3957489"/>
          </a:xfrm>
          <a:prstGeom prst="roundRect">
            <a:avLst>
              <a:gd name="adj" fmla="val 3851"/>
            </a:avLst>
          </a:prstGeom>
          <a:solidFill>
            <a:srgbClr val="FFFFFF"/>
          </a:solidFill>
          <a:ln/>
        </p:spPr>
      </p:sp>
      <p:sp>
        <p:nvSpPr>
          <p:cNvPr id="25" name="Shape 23"/>
          <p:cNvSpPr/>
          <p:nvPr/>
        </p:nvSpPr>
        <p:spPr>
          <a:xfrm>
            <a:off x="12014150" y="7906345"/>
            <a:ext cx="513085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26" name="Shape 24"/>
          <p:cNvSpPr/>
          <p:nvPr/>
        </p:nvSpPr>
        <p:spPr>
          <a:xfrm>
            <a:off x="12014150" y="3958382"/>
            <a:ext cx="513085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27" name="Shape 25"/>
          <p:cNvSpPr/>
          <p:nvPr/>
        </p:nvSpPr>
        <p:spPr>
          <a:xfrm>
            <a:off x="12014150" y="3958382"/>
            <a:ext cx="38100" cy="3957489"/>
          </a:xfrm>
          <a:prstGeom prst="rect">
            <a:avLst/>
          </a:prstGeom>
          <a:solidFill>
            <a:srgbClr val="C2221A"/>
          </a:solidFill>
          <a:ln/>
        </p:spPr>
      </p:sp>
      <p:sp>
        <p:nvSpPr>
          <p:cNvPr id="28" name="Shape 26"/>
          <p:cNvSpPr/>
          <p:nvPr/>
        </p:nvSpPr>
        <p:spPr>
          <a:xfrm>
            <a:off x="17135475" y="3958382"/>
            <a:ext cx="9525" cy="3957489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29" name="Text 27"/>
          <p:cNvSpPr/>
          <p:nvPr/>
        </p:nvSpPr>
        <p:spPr>
          <a:xfrm>
            <a:off x="12509450" y="4425107"/>
            <a:ext cx="4293889" cy="30375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350" kern="0" spc="216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AVOIDED</a:t>
            </a:r>
            <a:endParaRPr lang="en-US" sz="1350" dirty="0"/>
          </a:p>
        </p:txBody>
      </p:sp>
      <p:sp>
        <p:nvSpPr>
          <p:cNvPr id="30" name="Text 28"/>
          <p:cNvSpPr/>
          <p:nvPr/>
        </p:nvSpPr>
        <p:spPr>
          <a:xfrm>
            <a:off x="12509450" y="4881265"/>
            <a:ext cx="4293889" cy="1714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6600" kern="0" spc="-231" dirty="0">
                <a:solidFill>
                  <a:srgbClr val="C222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$50–150M+</a:t>
            </a:r>
            <a:endParaRPr lang="en-US" sz="6600" dirty="0"/>
          </a:p>
        </p:txBody>
      </p:sp>
      <p:sp>
        <p:nvSpPr>
          <p:cNvPr id="31" name="Text 29"/>
          <p:cNvSpPr/>
          <p:nvPr/>
        </p:nvSpPr>
        <p:spPr>
          <a:xfrm>
            <a:off x="12509450" y="6710065"/>
            <a:ext cx="4293889" cy="6247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650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 major event avoided — business interruption, repairs, insurance impact.</a:t>
            </a:r>
            <a:endParaRPr lang="en-US" sz="1650" dirty="0"/>
          </a:p>
        </p:txBody>
      </p:sp>
      <p:sp>
        <p:nvSpPr>
          <p:cNvPr id="32" name="Shape 30"/>
          <p:cNvSpPr/>
          <p:nvPr/>
        </p:nvSpPr>
        <p:spPr>
          <a:xfrm>
            <a:off x="1143000" y="8077349"/>
            <a:ext cx="16002000" cy="1352401"/>
          </a:xfrm>
          <a:prstGeom prst="roundRect">
            <a:avLst>
              <a:gd name="adj" fmla="val 8452"/>
            </a:avLst>
          </a:prstGeom>
          <a:solidFill>
            <a:srgbClr val="0A0B1F">
              <a:alpha val="6000"/>
            </a:srgbClr>
          </a:solidFill>
          <a:ln/>
        </p:spPr>
      </p:sp>
      <p:sp>
        <p:nvSpPr>
          <p:cNvPr id="33" name="Text 31"/>
          <p:cNvSpPr/>
          <p:nvPr/>
        </p:nvSpPr>
        <p:spPr>
          <a:xfrm>
            <a:off x="1524000" y="8248799"/>
            <a:ext cx="7703585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24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PAYBACK TARGET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1524000" y="8679210"/>
            <a:ext cx="7703585" cy="4647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4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12–18 months, validated through a 90-day site pilot.</a:t>
            </a:r>
            <a:endParaRPr lang="en-US" sz="2400" dirty="0"/>
          </a:p>
        </p:txBody>
      </p:sp>
      <p:sp>
        <p:nvSpPr>
          <p:cNvPr id="35" name="Shape 33"/>
          <p:cNvSpPr/>
          <p:nvPr/>
        </p:nvSpPr>
        <p:spPr>
          <a:xfrm>
            <a:off x="9460409" y="8743950"/>
            <a:ext cx="4110633" cy="19050"/>
          </a:xfrm>
          <a:prstGeom prst="rect">
            <a:avLst/>
          </a:prstGeom>
          <a:solidFill>
            <a:srgbClr val="0A0B1F">
              <a:alpha val="30000"/>
            </a:srgbClr>
          </a:solidFill>
          <a:ln/>
        </p:spPr>
      </p:sp>
      <p:sp>
        <p:nvSpPr>
          <p:cNvPr id="36" name="Text 34"/>
          <p:cNvSpPr/>
          <p:nvPr/>
        </p:nvSpPr>
        <p:spPr>
          <a:xfrm>
            <a:off x="14028241" y="8500170"/>
            <a:ext cx="2817831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6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Solomon Associates 2023</a:t>
            </a:r>
            <a:endParaRPr lang="en-US" sz="1800" dirty="0"/>
          </a:p>
        </p:txBody>
      </p:sp>
      <p:sp>
        <p:nvSpPr>
          <p:cNvPr id="37" name="Text 35"/>
          <p:cNvSpPr/>
          <p:nvPr/>
        </p:nvSpPr>
        <p:spPr>
          <a:xfrm>
            <a:off x="1143000" y="9639300"/>
            <a:ext cx="11956852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DIRECTIONAL PLANNING RANGES; VALIDATED WITH BASELINE DATA DURING PILOT.</a:t>
            </a:r>
            <a:endParaRPr lang="en-US" sz="1800" dirty="0"/>
          </a:p>
        </p:txBody>
      </p:sp>
      <p:sp>
        <p:nvSpPr>
          <p:cNvPr id="38" name="Text 36"/>
          <p:cNvSpPr/>
          <p:nvPr/>
        </p:nvSpPr>
        <p:spPr>
          <a:xfrm>
            <a:off x="16221819" y="9639300"/>
            <a:ext cx="999381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 / 17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43000" y="552450"/>
            <a:ext cx="133350" cy="133350"/>
          </a:xfrm>
          <a:prstGeom prst="ellipse">
            <a:avLst/>
          </a:prstGeom>
          <a:solidFill>
            <a:srgbClr val="0A0B1F"/>
          </a:solidFill>
          <a:ln/>
        </p:spPr>
      </p:sp>
      <p:sp>
        <p:nvSpPr>
          <p:cNvPr id="3" name="Text 1"/>
          <p:cNvSpPr/>
          <p:nvPr/>
        </p:nvSpPr>
        <p:spPr>
          <a:xfrm>
            <a:off x="1409700" y="457200"/>
            <a:ext cx="1828205" cy="3619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950" b="1" kern="0" spc="-19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 AI Platform</a:t>
            </a:r>
            <a:endParaRPr lang="en-US" sz="1950" dirty="0"/>
          </a:p>
        </p:txBody>
      </p:sp>
      <p:sp>
        <p:nvSpPr>
          <p:cNvPr id="4" name="Text 2"/>
          <p:cNvSpPr/>
          <p:nvPr/>
        </p:nvSpPr>
        <p:spPr>
          <a:xfrm>
            <a:off x="13654236" y="485775"/>
            <a:ext cx="3595487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 / INDUSTRY BASELINE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143000" y="952500"/>
            <a:ext cx="14716125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324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OI.EXPERT × KAV AI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143000" y="1535311"/>
            <a:ext cx="14716125" cy="5317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3600" kern="0" spc="-36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Six cost categories. Real evidence per claim.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1143000" y="2257574"/>
            <a:ext cx="1373505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5000"/>
              </a:lnSpc>
              <a:buNone/>
            </a:pPr>
            <a:r>
              <a:rPr lang="en-US" sz="1800" kern="0" spc="-27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Mid-size refinery, 200–250 kBPD, North America. Each row carries an evidence tier — confirmed, derived, or estimate.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1143000" y="2695724"/>
            <a:ext cx="5245001" cy="3185964"/>
          </a:xfrm>
          <a:prstGeom prst="roundRect">
            <a:avLst>
              <a:gd name="adj" fmla="val 4783"/>
            </a:avLst>
          </a:prstGeom>
          <a:solidFill>
            <a:srgbClr val="FFFFFF"/>
          </a:solidFill>
          <a:ln w="9525">
            <a:solidFill>
              <a:srgbClr val="E6E6E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400175" y="2914799"/>
            <a:ext cx="3865436" cy="74652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288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· ROUTINE INSPECTION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5153025" y="3230910"/>
            <a:ext cx="977801" cy="228600"/>
          </a:xfrm>
          <a:prstGeom prst="roundRect">
            <a:avLst>
              <a:gd name="adj" fmla="val 12500"/>
            </a:avLst>
          </a:prstGeom>
          <a:ln w="9525">
            <a:solidFill>
              <a:srgbClr val="D5D5D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238750" y="3269010"/>
            <a:ext cx="882551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147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ESTIMATE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1400175" y="3851821"/>
            <a:ext cx="487257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3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$5–8M</a:t>
            </a: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/yr</a:t>
            </a:r>
            <a:endParaRPr lang="en-US" sz="3300" dirty="0"/>
          </a:p>
        </p:txBody>
      </p:sp>
      <p:sp>
        <p:nvSpPr>
          <p:cNvPr id="13" name="Text 11"/>
          <p:cNvSpPr/>
          <p:nvPr/>
        </p:nvSpPr>
        <p:spPr>
          <a:xfrm>
            <a:off x="1400175" y="4347121"/>
            <a:ext cx="4872570" cy="52655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5000"/>
              </a:lnSpc>
              <a:buNone/>
            </a:pPr>
            <a:r>
              <a:rPr lang="en-US" sz="1425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NDE, corrosion monitoring, DMR, IOW, RBI upkeep. Solomon RAM: facilities &gt;2% PRV are over-spending.</a:t>
            </a:r>
            <a:endParaRPr lang="en-US" sz="1425" dirty="0"/>
          </a:p>
        </p:txBody>
      </p:sp>
      <p:sp>
        <p:nvSpPr>
          <p:cNvPr id="14" name="Text 12"/>
          <p:cNvSpPr/>
          <p:nvPr/>
        </p:nvSpPr>
        <p:spPr>
          <a:xfrm>
            <a:off x="1400175" y="5156002"/>
            <a:ext cx="4872570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216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KAP target: $1–2M/yr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6521351" y="2695724"/>
            <a:ext cx="5245150" cy="3185964"/>
          </a:xfrm>
          <a:prstGeom prst="roundRect">
            <a:avLst>
              <a:gd name="adj" fmla="val 4783"/>
            </a:avLst>
          </a:prstGeom>
          <a:solidFill>
            <a:srgbClr val="FFFFFF"/>
          </a:solidFill>
          <a:ln w="9525">
            <a:solidFill>
              <a:srgbClr val="E6E6E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778526" y="2914799"/>
            <a:ext cx="3821900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288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· MAJOR TURNAROUND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10531525" y="3053804"/>
            <a:ext cx="977801" cy="228600"/>
          </a:xfrm>
          <a:prstGeom prst="roundRect">
            <a:avLst>
              <a:gd name="adj" fmla="val 12500"/>
            </a:avLst>
          </a:prstGeom>
          <a:ln w="9525">
            <a:solidFill>
              <a:srgbClr val="D5D5D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0617250" y="3091904"/>
            <a:ext cx="882551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147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ESTIMATE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6778526" y="3497610"/>
            <a:ext cx="4872724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3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$150–250M</a:t>
            </a: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/TA</a:t>
            </a:r>
            <a:endParaRPr lang="en-US" sz="3300" dirty="0"/>
          </a:p>
        </p:txBody>
      </p:sp>
      <p:sp>
        <p:nvSpPr>
          <p:cNvPr id="20" name="Text 18"/>
          <p:cNvSpPr/>
          <p:nvPr/>
        </p:nvSpPr>
        <p:spPr>
          <a:xfrm>
            <a:off x="6778526" y="3992910"/>
            <a:ext cx="4872724" cy="52655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5000"/>
              </a:lnSpc>
              <a:buNone/>
            </a:pPr>
            <a:r>
              <a:rPr lang="en-US" sz="1425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6–8 yrs. McKinsey: poor pre-TA inspection drives 15–25% overruns and 5–15 extra days offline.</a:t>
            </a:r>
            <a:endParaRPr lang="en-US" sz="1425" dirty="0"/>
          </a:p>
        </p:txBody>
      </p:sp>
      <p:sp>
        <p:nvSpPr>
          <p:cNvPr id="21" name="Text 19"/>
          <p:cNvSpPr/>
          <p:nvPr/>
        </p:nvSpPr>
        <p:spPr>
          <a:xfrm>
            <a:off x="6778526" y="5156002"/>
            <a:ext cx="4872724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216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KAP target: $1–5M/yr annualised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11899850" y="2695724"/>
            <a:ext cx="5245150" cy="3185964"/>
          </a:xfrm>
          <a:prstGeom prst="roundRect">
            <a:avLst>
              <a:gd name="adj" fmla="val 4783"/>
            </a:avLst>
          </a:prstGeom>
          <a:solidFill>
            <a:srgbClr val="FFFFFF"/>
          </a:solidFill>
          <a:ln/>
        </p:spPr>
      </p:sp>
      <p:sp>
        <p:nvSpPr>
          <p:cNvPr id="23" name="Shape 21"/>
          <p:cNvSpPr/>
          <p:nvPr/>
        </p:nvSpPr>
        <p:spPr>
          <a:xfrm>
            <a:off x="11899850" y="5872163"/>
            <a:ext cx="524515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24" name="Shape 22"/>
          <p:cNvSpPr/>
          <p:nvPr/>
        </p:nvSpPr>
        <p:spPr>
          <a:xfrm>
            <a:off x="11899850" y="2695724"/>
            <a:ext cx="524515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25" name="Shape 23"/>
          <p:cNvSpPr/>
          <p:nvPr/>
        </p:nvSpPr>
        <p:spPr>
          <a:xfrm>
            <a:off x="11899850" y="2695724"/>
            <a:ext cx="38100" cy="3185964"/>
          </a:xfrm>
          <a:prstGeom prst="rect">
            <a:avLst/>
          </a:prstGeom>
          <a:solidFill>
            <a:srgbClr val="C2221A"/>
          </a:solidFill>
          <a:ln/>
        </p:spPr>
      </p:sp>
      <p:sp>
        <p:nvSpPr>
          <p:cNvPr id="26" name="Shape 24"/>
          <p:cNvSpPr/>
          <p:nvPr/>
        </p:nvSpPr>
        <p:spPr>
          <a:xfrm>
            <a:off x="17135475" y="2695724"/>
            <a:ext cx="9525" cy="3185964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27" name="Text 25"/>
          <p:cNvSpPr/>
          <p:nvPr/>
        </p:nvSpPr>
        <p:spPr>
          <a:xfrm>
            <a:off x="12185600" y="2914799"/>
            <a:ext cx="3921387" cy="74652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288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· UNPLANNED DOWNTIME</a:t>
            </a:r>
            <a:endParaRPr lang="en-US" sz="1800" dirty="0"/>
          </a:p>
        </p:txBody>
      </p:sp>
      <p:sp>
        <p:nvSpPr>
          <p:cNvPr id="28" name="Shape 26"/>
          <p:cNvSpPr/>
          <p:nvPr/>
        </p:nvSpPr>
        <p:spPr>
          <a:xfrm>
            <a:off x="15992773" y="3230910"/>
            <a:ext cx="895052" cy="228600"/>
          </a:xfrm>
          <a:prstGeom prst="roundRect">
            <a:avLst>
              <a:gd name="adj" fmla="val 12500"/>
            </a:avLst>
          </a:prstGeom>
          <a:ln w="9525">
            <a:solidFill>
              <a:srgbClr val="00A37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6078498" y="3269010"/>
            <a:ext cx="799802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147" dirty="0">
                <a:solidFill>
                  <a:srgbClr val="00A3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DERIVED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12185600" y="3851821"/>
            <a:ext cx="4843291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3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$3–15M</a:t>
            </a: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/yr</a:t>
            </a:r>
            <a:endParaRPr lang="en-US" sz="3300" dirty="0"/>
          </a:p>
        </p:txBody>
      </p:sp>
      <p:sp>
        <p:nvSpPr>
          <p:cNvPr id="31" name="Text 29"/>
          <p:cNvSpPr/>
          <p:nvPr/>
        </p:nvSpPr>
        <p:spPr>
          <a:xfrm>
            <a:off x="12185600" y="4347121"/>
            <a:ext cx="4843291" cy="52655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5000"/>
              </a:lnSpc>
              <a:buNone/>
            </a:pPr>
            <a:r>
              <a:rPr lang="en-US" sz="1425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 DOE: 92% of mechanical shutdowns are unplanned. McKinsey: LOC events drove ~75% margin spike.</a:t>
            </a:r>
            <a:endParaRPr lang="en-US" sz="1425" dirty="0"/>
          </a:p>
        </p:txBody>
      </p:sp>
      <p:sp>
        <p:nvSpPr>
          <p:cNvPr id="32" name="Text 30"/>
          <p:cNvSpPr/>
          <p:nvPr/>
        </p:nvSpPr>
        <p:spPr>
          <a:xfrm>
            <a:off x="12185600" y="5156002"/>
            <a:ext cx="4843291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216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KAP target: $3–15M/yr</a:t>
            </a:r>
            <a:endParaRPr lang="en-US" sz="1800" dirty="0"/>
          </a:p>
        </p:txBody>
      </p:sp>
      <p:sp>
        <p:nvSpPr>
          <p:cNvPr id="33" name="Shape 31"/>
          <p:cNvSpPr/>
          <p:nvPr/>
        </p:nvSpPr>
        <p:spPr>
          <a:xfrm>
            <a:off x="1143000" y="6015038"/>
            <a:ext cx="5245001" cy="3185964"/>
          </a:xfrm>
          <a:prstGeom prst="roundRect">
            <a:avLst>
              <a:gd name="adj" fmla="val 4783"/>
            </a:avLst>
          </a:prstGeom>
          <a:solidFill>
            <a:srgbClr val="FFFFFF"/>
          </a:solidFill>
          <a:ln w="9525">
            <a:solidFill>
              <a:srgbClr val="E6E6EC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400175" y="6234113"/>
            <a:ext cx="3864056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288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· INSURANCE PREMIUM</a:t>
            </a:r>
            <a:endParaRPr lang="en-US" sz="1800" dirty="0"/>
          </a:p>
        </p:txBody>
      </p:sp>
      <p:sp>
        <p:nvSpPr>
          <p:cNvPr id="35" name="Shape 33"/>
          <p:cNvSpPr/>
          <p:nvPr/>
        </p:nvSpPr>
        <p:spPr>
          <a:xfrm>
            <a:off x="5235773" y="6373118"/>
            <a:ext cx="895052" cy="228600"/>
          </a:xfrm>
          <a:prstGeom prst="roundRect">
            <a:avLst>
              <a:gd name="adj" fmla="val 12500"/>
            </a:avLst>
          </a:prstGeom>
          <a:ln w="9525">
            <a:solidFill>
              <a:srgbClr val="00A37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321498" y="6411218"/>
            <a:ext cx="799802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147" dirty="0">
                <a:solidFill>
                  <a:srgbClr val="00A3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DERIVED</a:t>
            </a:r>
            <a:endParaRPr lang="en-US" sz="1050" dirty="0"/>
          </a:p>
        </p:txBody>
      </p:sp>
      <p:sp>
        <p:nvSpPr>
          <p:cNvPr id="37" name="Text 35"/>
          <p:cNvSpPr/>
          <p:nvPr/>
        </p:nvSpPr>
        <p:spPr>
          <a:xfrm>
            <a:off x="1400175" y="6816923"/>
            <a:ext cx="487257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3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$5–15M</a:t>
            </a: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/yr</a:t>
            </a:r>
            <a:endParaRPr lang="en-US" sz="3300" dirty="0"/>
          </a:p>
        </p:txBody>
      </p:sp>
      <p:sp>
        <p:nvSpPr>
          <p:cNvPr id="38" name="Text 36"/>
          <p:cNvSpPr/>
          <p:nvPr/>
        </p:nvSpPr>
        <p:spPr>
          <a:xfrm>
            <a:off x="1400175" y="7312223"/>
            <a:ext cx="4872570" cy="52655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5000"/>
              </a:lnSpc>
              <a:buNone/>
            </a:pPr>
            <a:r>
              <a:rPr lang="en-US" sz="1425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Repeat LOC / PSE incidents drive material premium escalation. CSB orders impose multi-year obligations.</a:t>
            </a:r>
            <a:endParaRPr lang="en-US" sz="1425" dirty="0"/>
          </a:p>
        </p:txBody>
      </p:sp>
      <p:sp>
        <p:nvSpPr>
          <p:cNvPr id="39" name="Text 37"/>
          <p:cNvSpPr/>
          <p:nvPr/>
        </p:nvSpPr>
        <p:spPr>
          <a:xfrm>
            <a:off x="1400175" y="8121104"/>
            <a:ext cx="4872570" cy="74652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216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KAP audit trail + SOC 2 supports renewal</a:t>
            </a:r>
            <a:endParaRPr lang="en-US" sz="1800" dirty="0"/>
          </a:p>
        </p:txBody>
      </p:sp>
      <p:sp>
        <p:nvSpPr>
          <p:cNvPr id="40" name="Shape 38"/>
          <p:cNvSpPr/>
          <p:nvPr/>
        </p:nvSpPr>
        <p:spPr>
          <a:xfrm>
            <a:off x="6521351" y="6015038"/>
            <a:ext cx="5245150" cy="3185964"/>
          </a:xfrm>
          <a:prstGeom prst="roundRect">
            <a:avLst>
              <a:gd name="adj" fmla="val 4783"/>
            </a:avLst>
          </a:prstGeom>
          <a:solidFill>
            <a:srgbClr val="FFFFFF"/>
          </a:solidFill>
          <a:ln w="9525">
            <a:solidFill>
              <a:srgbClr val="E6E6EC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778526" y="6234113"/>
            <a:ext cx="3486649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288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· LDAR &amp; EMISSIONS</a:t>
            </a:r>
            <a:endParaRPr lang="en-US" sz="1800" dirty="0"/>
          </a:p>
        </p:txBody>
      </p:sp>
      <p:sp>
        <p:nvSpPr>
          <p:cNvPr id="42" name="Shape 40"/>
          <p:cNvSpPr/>
          <p:nvPr/>
        </p:nvSpPr>
        <p:spPr>
          <a:xfrm>
            <a:off x="10614273" y="6373118"/>
            <a:ext cx="895052" cy="228600"/>
          </a:xfrm>
          <a:prstGeom prst="roundRect">
            <a:avLst>
              <a:gd name="adj" fmla="val 12500"/>
            </a:avLst>
          </a:prstGeom>
          <a:ln w="9525">
            <a:solidFill>
              <a:srgbClr val="00A37A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10699998" y="6411218"/>
            <a:ext cx="799802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147" dirty="0">
                <a:solidFill>
                  <a:srgbClr val="00A3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DERIVED</a:t>
            </a:r>
            <a:endParaRPr lang="en-US" sz="1050" dirty="0"/>
          </a:p>
        </p:txBody>
      </p:sp>
      <p:sp>
        <p:nvSpPr>
          <p:cNvPr id="44" name="Text 42"/>
          <p:cNvSpPr/>
          <p:nvPr/>
        </p:nvSpPr>
        <p:spPr>
          <a:xfrm>
            <a:off x="6778526" y="6816923"/>
            <a:ext cx="4872724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3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$1–15M+</a:t>
            </a: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/event</a:t>
            </a:r>
            <a:endParaRPr lang="en-US" sz="3300" dirty="0"/>
          </a:p>
        </p:txBody>
      </p:sp>
      <p:sp>
        <p:nvSpPr>
          <p:cNvPr id="45" name="Text 43"/>
          <p:cNvSpPr/>
          <p:nvPr/>
        </p:nvSpPr>
        <p:spPr>
          <a:xfrm>
            <a:off x="6778526" y="7312223"/>
            <a:ext cx="4872724" cy="77078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5000"/>
              </a:lnSpc>
              <a:buNone/>
            </a:pPr>
            <a:r>
              <a:rPr lang="en-US" sz="1425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EPA / TCEQ fines plus remediation per major flaring or LOC event. Carbon penalties rising under US/CA frameworks.</a:t>
            </a:r>
            <a:endParaRPr lang="en-US" sz="1425" dirty="0"/>
          </a:p>
        </p:txBody>
      </p:sp>
      <p:sp>
        <p:nvSpPr>
          <p:cNvPr id="46" name="Text 44"/>
          <p:cNvSpPr/>
          <p:nvPr/>
        </p:nvSpPr>
        <p:spPr>
          <a:xfrm>
            <a:off x="6778526" y="8121104"/>
            <a:ext cx="4872724" cy="74652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216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KAP target: $0.5–1M/yr LDAR saving</a:t>
            </a:r>
            <a:endParaRPr lang="en-US" sz="1800" dirty="0"/>
          </a:p>
        </p:txBody>
      </p:sp>
      <p:sp>
        <p:nvSpPr>
          <p:cNvPr id="47" name="Shape 45"/>
          <p:cNvSpPr/>
          <p:nvPr/>
        </p:nvSpPr>
        <p:spPr>
          <a:xfrm>
            <a:off x="11899850" y="6015038"/>
            <a:ext cx="5245150" cy="3185964"/>
          </a:xfrm>
          <a:prstGeom prst="roundRect">
            <a:avLst>
              <a:gd name="adj" fmla="val 4783"/>
            </a:avLst>
          </a:prstGeom>
          <a:solidFill>
            <a:srgbClr val="FFFFFF"/>
          </a:solidFill>
          <a:ln/>
        </p:spPr>
      </p:sp>
      <p:sp>
        <p:nvSpPr>
          <p:cNvPr id="48" name="Shape 46"/>
          <p:cNvSpPr/>
          <p:nvPr/>
        </p:nvSpPr>
        <p:spPr>
          <a:xfrm>
            <a:off x="11899850" y="9191476"/>
            <a:ext cx="524515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49" name="Shape 47"/>
          <p:cNvSpPr/>
          <p:nvPr/>
        </p:nvSpPr>
        <p:spPr>
          <a:xfrm>
            <a:off x="11899850" y="6015038"/>
            <a:ext cx="5245150" cy="9525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50" name="Shape 48"/>
          <p:cNvSpPr/>
          <p:nvPr/>
        </p:nvSpPr>
        <p:spPr>
          <a:xfrm>
            <a:off x="11899850" y="6015038"/>
            <a:ext cx="38100" cy="3185964"/>
          </a:xfrm>
          <a:prstGeom prst="rect">
            <a:avLst/>
          </a:prstGeom>
          <a:solidFill>
            <a:srgbClr val="0A0B1F"/>
          </a:solidFill>
          <a:ln/>
        </p:spPr>
      </p:sp>
      <p:sp>
        <p:nvSpPr>
          <p:cNvPr id="51" name="Shape 49"/>
          <p:cNvSpPr/>
          <p:nvPr/>
        </p:nvSpPr>
        <p:spPr>
          <a:xfrm>
            <a:off x="17135475" y="6015038"/>
            <a:ext cx="9525" cy="3185964"/>
          </a:xfrm>
          <a:prstGeom prst="rect">
            <a:avLst/>
          </a:prstGeom>
          <a:solidFill>
            <a:srgbClr val="E6E6EC"/>
          </a:solidFill>
          <a:ln/>
        </p:spPr>
      </p:sp>
      <p:sp>
        <p:nvSpPr>
          <p:cNvPr id="52" name="Text 50"/>
          <p:cNvSpPr/>
          <p:nvPr/>
        </p:nvSpPr>
        <p:spPr>
          <a:xfrm>
            <a:off x="12185600" y="6234113"/>
            <a:ext cx="2692131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288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 · RCA LATENCY</a:t>
            </a:r>
            <a:endParaRPr lang="en-US" sz="1800" dirty="0"/>
          </a:p>
        </p:txBody>
      </p:sp>
      <p:sp>
        <p:nvSpPr>
          <p:cNvPr id="53" name="Shape 51"/>
          <p:cNvSpPr/>
          <p:nvPr/>
        </p:nvSpPr>
        <p:spPr>
          <a:xfrm>
            <a:off x="15740807" y="6373118"/>
            <a:ext cx="1147018" cy="228600"/>
          </a:xfrm>
          <a:prstGeom prst="roundRect">
            <a:avLst>
              <a:gd name="adj" fmla="val 12500"/>
            </a:avLst>
          </a:prstGeom>
          <a:ln w="9525">
            <a:solidFill>
              <a:srgbClr val="0A0B1F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15826532" y="6411218"/>
            <a:ext cx="1051768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147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CONFIRMED</a:t>
            </a:r>
            <a:endParaRPr lang="en-US" sz="1050" dirty="0"/>
          </a:p>
        </p:txBody>
      </p:sp>
      <p:sp>
        <p:nvSpPr>
          <p:cNvPr id="55" name="Text 53"/>
          <p:cNvSpPr/>
          <p:nvPr/>
        </p:nvSpPr>
        <p:spPr>
          <a:xfrm>
            <a:off x="12185600" y="6816923"/>
            <a:ext cx="4843291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300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$1.2–3M</a:t>
            </a:r>
            <a:r>
              <a:rPr lang="en-US" sz="1800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/day</a:t>
            </a:r>
            <a:endParaRPr lang="en-US" sz="3300" dirty="0"/>
          </a:p>
        </p:txBody>
      </p:sp>
      <p:sp>
        <p:nvSpPr>
          <p:cNvPr id="56" name="Text 54"/>
          <p:cNvSpPr/>
          <p:nvPr/>
        </p:nvSpPr>
        <p:spPr>
          <a:xfrm>
            <a:off x="12185600" y="7312223"/>
            <a:ext cx="4843291" cy="52655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5000"/>
              </a:lnSpc>
              <a:buNone/>
            </a:pPr>
            <a:r>
              <a:rPr lang="en-US" sz="1425" dirty="0">
                <a:solidFill>
                  <a:srgbClr val="0A0B1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Valero St. Charles: every day of TA overrun. McKinsey: RCA without continuous history takes 5–10 days longer.</a:t>
            </a:r>
            <a:endParaRPr lang="en-US" sz="1425" dirty="0"/>
          </a:p>
        </p:txBody>
      </p:sp>
      <p:sp>
        <p:nvSpPr>
          <p:cNvPr id="57" name="Text 55"/>
          <p:cNvSpPr/>
          <p:nvPr/>
        </p:nvSpPr>
        <p:spPr>
          <a:xfrm>
            <a:off x="12185600" y="8475315"/>
            <a:ext cx="4843291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kern="0" spc="216" dirty="0">
                <a:solidFill>
                  <a:srgbClr val="0A0B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KAP target: $2–10M/yr</a:t>
            </a:r>
            <a:endParaRPr lang="en-US" sz="1800" dirty="0"/>
          </a:p>
        </p:txBody>
      </p:sp>
      <p:sp>
        <p:nvSpPr>
          <p:cNvPr id="58" name="Text 56"/>
          <p:cNvSpPr/>
          <p:nvPr/>
        </p:nvSpPr>
        <p:spPr>
          <a:xfrm>
            <a:off x="1143000" y="9886801"/>
            <a:ext cx="13299238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SOURCES: AOC RBMI · VALERO · SOLOMON RAM 2023 · US DOE · MCKINSEY 2024 · BCG 2025</a:t>
            </a:r>
            <a:endParaRPr lang="en-US" sz="1800" dirty="0"/>
          </a:p>
        </p:txBody>
      </p:sp>
      <p:sp>
        <p:nvSpPr>
          <p:cNvPr id="59" name="Text 57"/>
          <p:cNvSpPr/>
          <p:nvPr/>
        </p:nvSpPr>
        <p:spPr>
          <a:xfrm>
            <a:off x="16221819" y="9886801"/>
            <a:ext cx="999381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kern="0" spc="252" dirty="0">
                <a:solidFill>
                  <a:srgbClr val="0A0B1F">
                    <a:alpha val="4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 / 17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48012B40A1B34AA325546B95A3D170" ma:contentTypeVersion="10" ma:contentTypeDescription="Create a new document." ma:contentTypeScope="" ma:versionID="f30de426484091d293d82222c980df38">
  <xsd:schema xmlns:xsd="http://www.w3.org/2001/XMLSchema" xmlns:xs="http://www.w3.org/2001/XMLSchema" xmlns:p="http://schemas.microsoft.com/office/2006/metadata/properties" xmlns:ns2="28574a7b-d902-4d10-9001-03ac29f22a0c" targetNamespace="http://schemas.microsoft.com/office/2006/metadata/properties" ma:root="true" ma:fieldsID="24384b876f8d3f3123e43adecd0cd07e" ns2:_="">
    <xsd:import namespace="28574a7b-d902-4d10-9001-03ac29f22a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574a7b-d902-4d10-9001-03ac29f22a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f7eb7e4f-49ab-4b59-82a1-93597af525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8574a7b-d902-4d10-9001-03ac29f22a0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3B6DCF3-2F0E-4AD3-9A22-6AF17525A7F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69A82CD-ADDC-4400-9708-7E04409EA6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8574a7b-d902-4d10-9001-03ac29f22a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D2D3312-7C9E-4F25-8BE2-55FD99D4C0AF}">
  <ds:schemaRefs>
    <ds:schemaRef ds:uri="http://schemas.microsoft.com/office/2006/metadata/properties"/>
    <ds:schemaRef ds:uri="http://schemas.microsoft.com/office/infopath/2007/PartnerControls"/>
    <ds:schemaRef ds:uri="28574a7b-d902-4d10-9001-03ac29f22a0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2</cp:revision>
  <dcterms:created xsi:type="dcterms:W3CDTF">2026-04-24T23:51:46Z</dcterms:created>
  <dcterms:modified xsi:type="dcterms:W3CDTF">2026-04-24T23:54:48Z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0x010100F948012B40A1B34AA325546B95A3D170</vt:lpwstr>
  </property>
  <property fmtid="{D5CDD505-2E9C-101B-9397-08002B2CF9AE}" pid="3" name="MediaServiceImageTags">
    <vt:lpwstr/>
  </property>
</Properties>
</file>